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sldIdLst>
    <p:sldId id="589" r:id="rId5"/>
    <p:sldId id="461" r:id="rId6"/>
    <p:sldId id="572" r:id="rId7"/>
  </p:sldIdLst>
  <p:sldSz cx="9144000" cy="5143500" type="screen16x9"/>
  <p:notesSz cx="7010400" cy="92964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 and INSTRUCTIONS" id="{05500FCB-E53B-D04D-82CA-51F0140D22FE}">
          <p14:sldIdLst/>
        </p14:section>
        <p14:section name="TEMPLATE" id="{D5889D11-304D-6243-AE57-2F1B22C9EA73}">
          <p14:sldIdLst>
            <p14:sldId id="589"/>
            <p14:sldId id="461"/>
            <p14:sldId id="572"/>
          </p14:sldIdLst>
        </p14:section>
        <p14:section name="END SLIDE" id="{4C4AAE4A-8089-C643-A5A0-202A1E6D0FA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522">
          <p15:clr>
            <a:srgbClr val="A4A3A4"/>
          </p15:clr>
        </p15:guide>
        <p15:guide id="4" pos="2869">
          <p15:clr>
            <a:srgbClr val="A4A3A4"/>
          </p15:clr>
        </p15:guide>
        <p15:guide id="5" pos="2862">
          <p15:clr>
            <a:srgbClr val="A4A3A4"/>
          </p15:clr>
        </p15:guide>
        <p15:guide id="6" pos="43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Ball" initials="SB" lastIdx="45" clrIdx="0">
    <p:extLst>
      <p:ext uri="{19B8F6BF-5375-455C-9EA6-DF929625EA0E}">
        <p15:presenceInfo xmlns:p15="http://schemas.microsoft.com/office/powerpoint/2012/main" userId="1174df8105cffe22" providerId="Windows Live"/>
      </p:ext>
    </p:extLst>
  </p:cmAuthor>
  <p:cmAuthor id="2" name="Natalia Vaccarezza" initials="NV" lastIdx="0" clrIdx="1">
    <p:extLst>
      <p:ext uri="{19B8F6BF-5375-455C-9EA6-DF929625EA0E}">
        <p15:presenceInfo xmlns:p15="http://schemas.microsoft.com/office/powerpoint/2012/main" userId="S-1-5-21-889838981-920820592-1903951286-7929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26A21"/>
    <a:srgbClr val="FFBD00"/>
    <a:srgbClr val="961A49"/>
    <a:srgbClr val="FF5050"/>
    <a:srgbClr val="00803A"/>
    <a:srgbClr val="374EA2"/>
    <a:srgbClr val="77317F"/>
    <a:srgbClr val="681A72"/>
    <a:srgbClr val="7BB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2" autoAdjust="0"/>
    <p:restoredTop sz="88007" autoAdjust="0"/>
  </p:normalViewPr>
  <p:slideViewPr>
    <p:cSldViewPr snapToGrid="0" snapToObjects="1" showGuides="1">
      <p:cViewPr varScale="1">
        <p:scale>
          <a:sx n="159" d="100"/>
          <a:sy n="159" d="100"/>
        </p:scale>
        <p:origin x="408" y="144"/>
      </p:cViewPr>
      <p:guideLst>
        <p:guide orient="horz" pos="1620"/>
        <p:guide pos="2880"/>
        <p:guide orient="horz" pos="1522"/>
        <p:guide pos="2869"/>
        <p:guide pos="2862"/>
        <p:guide pos="4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Sheet1!$A$4:$B$6</c:f>
              <c:multiLvlStrCache>
                <c:ptCount val="3"/>
                <c:lvl>
                  <c:pt idx="0">
                    <c:v>Executive Director</c:v>
                  </c:pt>
                  <c:pt idx="1">
                    <c:v>Regional Director</c:v>
                  </c:pt>
                  <c:pt idx="2">
                    <c:v>Yemen Representative</c:v>
                  </c:pt>
                </c:lvl>
                <c:lvl>
                  <c:pt idx="0">
                    <c:v>Anthony Lake</c:v>
                  </c:pt>
                  <c:pt idx="1">
                    <c:v>Geert Cappelaere</c:v>
                  </c:pt>
                  <c:pt idx="2">
                    <c:v>Meritxell Relaño</c:v>
                  </c:pt>
                </c:lvl>
              </c:multiLvlStrCache>
            </c:multiLvlStrRef>
          </c:cat>
          <c:val>
            <c:numRef>
              <c:f>Sheet1!$C$4:$C$6</c:f>
              <c:numCache>
                <c:formatCode>General</c:formatCode>
                <c:ptCount val="3"/>
                <c:pt idx="0">
                  <c:v>218</c:v>
                </c:pt>
                <c:pt idx="1">
                  <c:v>203</c:v>
                </c:pt>
                <c:pt idx="2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09-4F2A-95B8-51466243F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481908920"/>
        <c:axId val="481909248"/>
      </c:barChart>
      <c:catAx>
        <c:axId val="481908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81909248"/>
        <c:crosses val="autoZero"/>
        <c:auto val="1"/>
        <c:lblAlgn val="ctr"/>
        <c:lblOffset val="100"/>
        <c:noMultiLvlLbl val="0"/>
      </c:catAx>
      <c:valAx>
        <c:axId val="481909248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dirty="0"/>
                  <a:t>Items of coverage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81908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38195254067046"/>
          <c:y val="7.8431372549019607E-2"/>
          <c:w val="0.43328753609671228"/>
          <c:h val="0.843137254901960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Sheet1!$B$541</c:f>
              <c:strCache>
                <c:ptCount val="1"/>
                <c:pt idx="0">
                  <c:v>Items of coverage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Sheet1!$A$542:$A$544</c:f>
              <c:strCache>
                <c:ptCount val="3"/>
                <c:pt idx="0">
                  <c:v>UNICEF protects children’s rights</c:v>
                </c:pt>
                <c:pt idx="1">
                  <c:v>UNICEF fights so that no child should die of preventable cause</c:v>
                </c:pt>
                <c:pt idx="2">
                  <c:v>UNICEF is active in humanitarian emergencies</c:v>
                </c:pt>
              </c:strCache>
            </c:strRef>
          </c:cat>
          <c:val>
            <c:numRef>
              <c:f>Sheet1!$B$542:$B$544</c:f>
              <c:numCache>
                <c:formatCode>General</c:formatCode>
                <c:ptCount val="3"/>
                <c:pt idx="0">
                  <c:v>1350</c:v>
                </c:pt>
                <c:pt idx="1">
                  <c:v>1525</c:v>
                </c:pt>
                <c:pt idx="2">
                  <c:v>2335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1F-43C5-9300-E7CBDCBB53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81936144"/>
        <c:axId val="481941064"/>
      </c:barChart>
      <c:catAx>
        <c:axId val="481936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81941064"/>
        <c:crosses val="autoZero"/>
        <c:auto val="1"/>
        <c:lblAlgn val="ctr"/>
        <c:lblOffset val="100"/>
        <c:noMultiLvlLbl val="0"/>
      </c:catAx>
      <c:valAx>
        <c:axId val="4819410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/>
                  <a:t>Items of Coverage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819361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336970058105626"/>
          <c:y val="7.8431372549019607E-2"/>
          <c:w val="0.46331762855943676"/>
          <c:h val="0.843137254901960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Sheet1!$B$578</c:f>
              <c:strCache>
                <c:ptCount val="1"/>
                <c:pt idx="0">
                  <c:v>Items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Sheet1!$A$579:$A$583</c:f>
              <c:strCache>
                <c:ptCount val="5"/>
                <c:pt idx="0">
                  <c:v>WASH </c:v>
                </c:pt>
                <c:pt idx="1">
                  <c:v>Nutrition</c:v>
                </c:pt>
                <c:pt idx="2">
                  <c:v>Research &amp; Analysis</c:v>
                </c:pt>
                <c:pt idx="3">
                  <c:v>Health</c:v>
                </c:pt>
                <c:pt idx="4">
                  <c:v>Child Protection &amp; Inclusion</c:v>
                </c:pt>
              </c:strCache>
            </c:strRef>
          </c:cat>
          <c:val>
            <c:numRef>
              <c:f>Sheet1!$B$579:$B$583</c:f>
              <c:numCache>
                <c:formatCode>General</c:formatCode>
                <c:ptCount val="5"/>
                <c:pt idx="0">
                  <c:v>71</c:v>
                </c:pt>
                <c:pt idx="1">
                  <c:v>79</c:v>
                </c:pt>
                <c:pt idx="2">
                  <c:v>88</c:v>
                </c:pt>
                <c:pt idx="3">
                  <c:v>158</c:v>
                </c:pt>
                <c:pt idx="4">
                  <c:v>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09-43F7-AAF5-247FC52F62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81936144"/>
        <c:axId val="481941064"/>
      </c:barChart>
      <c:catAx>
        <c:axId val="481936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81941064"/>
        <c:crosses val="autoZero"/>
        <c:auto val="1"/>
        <c:lblAlgn val="ctr"/>
        <c:lblOffset val="100"/>
        <c:noMultiLvlLbl val="0"/>
      </c:catAx>
      <c:valAx>
        <c:axId val="4819410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800"/>
                  <a:t>Positive Items of Coverage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819361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B3B18D-59C2-934C-AB88-2F19D843FB48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AB95E1F-0E16-9041-B7F2-F780B1DFE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0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Slide with highlights of KPI scorecard, as details are explored in the rest of the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5E1F-0E16-9041-B7F2-F780B1DFEB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31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target to engage 50 million supporters worldwide by the end of 2017 was exceeded by 20%; UNICEF had over 61 million supporters, including over 48 million followers on social media, over 8 million individual and pledge donors, over 4 million U-Reporters and 105 thousand volunteers. </a:t>
            </a:r>
          </a:p>
          <a:p>
            <a:endParaRPr lang="en-GB" dirty="0"/>
          </a:p>
          <a:p>
            <a:r>
              <a:rPr lang="en-GB" dirty="0"/>
              <a:t>There were over 15 billion opportunities to see online and print news about UNICEF.  While not a guarantee, this high figure indicates that UNICEF is likely to have met its target of reaching one billion people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5E1F-0E16-9041-B7F2-F780B1DFEB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19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Other performance highlights included a significant improvement in key message communication, with 95% of items including at least one key message, up from 73% in 2014.  52% of items included a quote from a UNICEF spokesperson, an improvement of 25 points from 2015.  UNICEF met its target to achieve 75% positive coverage for 2017.   UNICEF’s prominence in news articles also improved significantly, with UNICEF being mentioned in the headline or first paragraph in 51% of articles, up from the baseline of 23%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5E1F-0E16-9041-B7F2-F780B1DFEB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20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0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8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0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3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44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91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A96AA-8478-2146-B25B-AD2E1988584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306C9-9015-2443-9079-7DD3ECAFD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13034" y="59091"/>
            <a:ext cx="8517932" cy="857250"/>
          </a:xfrm>
          <a:prstGeom prst="rect">
            <a:avLst/>
          </a:prstGeom>
        </p:spPr>
        <p:txBody>
          <a:bodyPr lIns="0" tIns="0" rIns="0" bIns="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99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rgbClr val="00AEEF"/>
                </a:solidFill>
                <a:latin typeface="Arial" charset="0"/>
                <a:ea typeface="Arial" charset="0"/>
                <a:cs typeface="Arial" charset="0"/>
              </a:rPr>
              <a:t>Impressive gains </a:t>
            </a:r>
            <a:r>
              <a:rPr lang="en-GB" sz="24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were made in almost every measure since 2014</a:t>
            </a:r>
            <a:endParaRPr lang="en-US" sz="2800" i="1" dirty="0">
              <a:solidFill>
                <a:schemeClr val="accent5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790" y="4758315"/>
            <a:ext cx="2133600" cy="273844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7F7F7F"/>
                </a:solidFill>
              </a:defRPr>
            </a:lvl1pPr>
          </a:lstStyle>
          <a:p>
            <a:fld id="{C15E4355-C1EE-2A42-B28B-63C6333920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4753551"/>
            <a:ext cx="2895600" cy="273844"/>
          </a:xfrm>
          <a:prstGeom prst="rect">
            <a:avLst/>
          </a:prstGeom>
        </p:spPr>
        <p:txBody>
          <a:bodyPr/>
          <a:lstStyle>
            <a:lvl1pPr algn="r"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Media Evaluation Report – </a:t>
            </a:r>
            <a:r>
              <a:rPr lang="en-US" b="1" dirty="0">
                <a:solidFill>
                  <a:srgbClr val="2899FC"/>
                </a:solidFill>
                <a:latin typeface="Arial" charset="0"/>
                <a:ea typeface="Arial" charset="0"/>
                <a:cs typeface="Arial" charset="0"/>
              </a:rPr>
              <a:t>UNICEF</a:t>
            </a:r>
            <a:r>
              <a:rPr lang="en-US" dirty="0">
                <a:solidFill>
                  <a:srgbClr val="2899FC"/>
                </a:solidFill>
                <a:latin typeface="Arial" charset="0"/>
                <a:ea typeface="Arial" charset="0"/>
                <a:cs typeface="Arial" charset="0"/>
              </a:rPr>
              <a:t> | for every child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65AB2D-F34B-423B-AFEC-0D4827F7DFD0}"/>
              </a:ext>
            </a:extLst>
          </p:cNvPr>
          <p:cNvSpPr txBox="1"/>
          <p:nvPr/>
        </p:nvSpPr>
        <p:spPr>
          <a:xfrm>
            <a:off x="448842" y="1355151"/>
            <a:ext cx="23788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GB" sz="1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01D778-9561-44D5-AF86-C19A8B4D5EE5}"/>
              </a:ext>
            </a:extLst>
          </p:cNvPr>
          <p:cNvSpPr txBox="1"/>
          <p:nvPr/>
        </p:nvSpPr>
        <p:spPr>
          <a:xfrm>
            <a:off x="296442" y="1924559"/>
            <a:ext cx="13144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News share of voice</a:t>
            </a:r>
          </a:p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on Children’s Issues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257095-62F1-4691-868C-CD5D96F0F108}"/>
              </a:ext>
            </a:extLst>
          </p:cNvPr>
          <p:cNvSpPr txBox="1"/>
          <p:nvPr/>
        </p:nvSpPr>
        <p:spPr>
          <a:xfrm>
            <a:off x="1672616" y="1933575"/>
            <a:ext cx="1405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Social Media  share of voice </a:t>
            </a:r>
            <a:r>
              <a:rPr lang="en-GB" dirty="0"/>
              <a:t>on Children’s Issues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31C060-AB23-4146-9302-C52C133A60E9}"/>
              </a:ext>
            </a:extLst>
          </p:cNvPr>
          <p:cNvSpPr txBox="1"/>
          <p:nvPr/>
        </p:nvSpPr>
        <p:spPr>
          <a:xfrm>
            <a:off x="230861" y="3902257"/>
            <a:ext cx="142630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% of coverage </a:t>
            </a:r>
          </a:p>
          <a:p>
            <a:pPr algn="ctr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with </a:t>
            </a:r>
          </a:p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Key Messages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42BA8A-62C6-430E-B7C3-B1E7E2B1AC39}"/>
              </a:ext>
            </a:extLst>
          </p:cNvPr>
          <p:cNvSpPr txBox="1"/>
          <p:nvPr/>
        </p:nvSpPr>
        <p:spPr>
          <a:xfrm>
            <a:off x="1693948" y="3902257"/>
            <a:ext cx="151692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% of coverage </a:t>
            </a:r>
          </a:p>
          <a:p>
            <a:pPr algn="ctr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with </a:t>
            </a:r>
          </a:p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UNICEF quotes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4C87FE-92B8-46EA-B3B0-9E36E23F54B9}"/>
              </a:ext>
            </a:extLst>
          </p:cNvPr>
          <p:cNvSpPr txBox="1"/>
          <p:nvPr/>
        </p:nvSpPr>
        <p:spPr>
          <a:xfrm>
            <a:off x="3153720" y="3901226"/>
            <a:ext cx="151692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% of </a:t>
            </a:r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positive coverage </a:t>
            </a:r>
          </a:p>
          <a:p>
            <a:pPr algn="ctr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(online &amp; print)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DAC998-323C-4B5D-BC4A-CE50CDBE068E}"/>
              </a:ext>
            </a:extLst>
          </p:cNvPr>
          <p:cNvSpPr txBox="1"/>
          <p:nvPr/>
        </p:nvSpPr>
        <p:spPr>
          <a:xfrm>
            <a:off x="3166783" y="1958635"/>
            <a:ext cx="151692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Social Media Reach </a:t>
            </a:r>
          </a:p>
          <a:p>
            <a:pPr algn="ctr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(global English)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B4D7D9-5729-4F1D-968A-EC15D3055D7F}"/>
              </a:ext>
            </a:extLst>
          </p:cNvPr>
          <p:cNvSpPr txBox="1"/>
          <p:nvPr/>
        </p:nvSpPr>
        <p:spPr>
          <a:xfrm>
            <a:off x="4636799" y="1941212"/>
            <a:ext cx="151692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Social Media Followers</a:t>
            </a:r>
          </a:p>
          <a:p>
            <a:pPr algn="ctr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(all channels)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6601978-C659-47DA-9A07-8B918EDC43D7}"/>
              </a:ext>
            </a:extLst>
          </p:cNvPr>
          <p:cNvSpPr txBox="1"/>
          <p:nvPr/>
        </p:nvSpPr>
        <p:spPr>
          <a:xfrm>
            <a:off x="4572000" y="3878206"/>
            <a:ext cx="151692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% of coverage with </a:t>
            </a:r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positive brand attributes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C8F9AA7-4ECB-4E10-A372-94042E049792}"/>
              </a:ext>
            </a:extLst>
          </p:cNvPr>
          <p:cNvSpPr txBox="1"/>
          <p:nvPr/>
        </p:nvSpPr>
        <p:spPr>
          <a:xfrm>
            <a:off x="5962915" y="1971155"/>
            <a:ext cx="151692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Website Users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BF91D9F-45BF-463C-9ACB-49A3597A7C4B}"/>
              </a:ext>
            </a:extLst>
          </p:cNvPr>
          <p:cNvSpPr txBox="1"/>
          <p:nvPr/>
        </p:nvSpPr>
        <p:spPr>
          <a:xfrm>
            <a:off x="6031772" y="3891824"/>
            <a:ext cx="1516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Facebook Engagement Score</a:t>
            </a:r>
          </a:p>
          <a:p>
            <a:pPr algn="ctr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(global English)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CC17A1-9789-4F15-8181-225B776368BF}"/>
              </a:ext>
            </a:extLst>
          </p:cNvPr>
          <p:cNvSpPr txBox="1"/>
          <p:nvPr/>
        </p:nvSpPr>
        <p:spPr>
          <a:xfrm>
            <a:off x="7520601" y="3869766"/>
            <a:ext cx="1392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Twitter</a:t>
            </a:r>
          </a:p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Engagement Score</a:t>
            </a:r>
          </a:p>
          <a:p>
            <a:pPr algn="ctr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(global English)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FDB8ED-0728-4619-9856-D29CB80C58F5}"/>
              </a:ext>
            </a:extLst>
          </p:cNvPr>
          <p:cNvSpPr txBox="1"/>
          <p:nvPr/>
        </p:nvSpPr>
        <p:spPr>
          <a:xfrm>
            <a:off x="7500440" y="1991501"/>
            <a:ext cx="151692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Returning </a:t>
            </a:r>
          </a:p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Website Visitors</a:t>
            </a:r>
          </a:p>
        </p:txBody>
      </p:sp>
      <p:sp>
        <p:nvSpPr>
          <p:cNvPr id="32" name="Arrow: Up 31">
            <a:extLst>
              <a:ext uri="{FF2B5EF4-FFF2-40B4-BE49-F238E27FC236}">
                <a16:creationId xmlns:a16="http://schemas.microsoft.com/office/drawing/2014/main" id="{93515644-B253-4A21-8922-BE112BC8B800}"/>
              </a:ext>
            </a:extLst>
          </p:cNvPr>
          <p:cNvSpPr/>
          <p:nvPr/>
        </p:nvSpPr>
        <p:spPr>
          <a:xfrm>
            <a:off x="3257057" y="1217993"/>
            <a:ext cx="1336371" cy="715581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+75%</a:t>
            </a:r>
          </a:p>
          <a:p>
            <a:pPr algn="ctr"/>
            <a:endParaRPr lang="en-GB" sz="900" dirty="0"/>
          </a:p>
        </p:txBody>
      </p:sp>
      <p:sp>
        <p:nvSpPr>
          <p:cNvPr id="33" name="Arrow: Up 32">
            <a:extLst>
              <a:ext uri="{FF2B5EF4-FFF2-40B4-BE49-F238E27FC236}">
                <a16:creationId xmlns:a16="http://schemas.microsoft.com/office/drawing/2014/main" id="{985E2F1A-02A7-4C83-AF52-DA1C054E770D}"/>
              </a:ext>
            </a:extLst>
          </p:cNvPr>
          <p:cNvSpPr/>
          <p:nvPr/>
        </p:nvSpPr>
        <p:spPr>
          <a:xfrm>
            <a:off x="1737324" y="1217994"/>
            <a:ext cx="1336371" cy="715581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+15</a:t>
            </a:r>
          </a:p>
          <a:p>
            <a:pPr algn="ctr"/>
            <a:r>
              <a:rPr lang="en-GB" sz="1050" b="1" dirty="0"/>
              <a:t>points</a:t>
            </a:r>
          </a:p>
          <a:p>
            <a:pPr algn="ctr"/>
            <a:endParaRPr lang="en-GB" sz="900" dirty="0"/>
          </a:p>
        </p:txBody>
      </p:sp>
      <p:sp>
        <p:nvSpPr>
          <p:cNvPr id="34" name="Arrow: Up 33">
            <a:extLst>
              <a:ext uri="{FF2B5EF4-FFF2-40B4-BE49-F238E27FC236}">
                <a16:creationId xmlns:a16="http://schemas.microsoft.com/office/drawing/2014/main" id="{8A1D7F03-ECA8-42B0-B9E8-90AD91A66AB1}"/>
              </a:ext>
            </a:extLst>
          </p:cNvPr>
          <p:cNvSpPr/>
          <p:nvPr/>
        </p:nvSpPr>
        <p:spPr>
          <a:xfrm>
            <a:off x="250217" y="1225631"/>
            <a:ext cx="1336371" cy="715581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+23</a:t>
            </a:r>
          </a:p>
          <a:p>
            <a:pPr algn="ctr"/>
            <a:r>
              <a:rPr lang="en-GB" sz="1050" b="1" dirty="0"/>
              <a:t>points</a:t>
            </a:r>
          </a:p>
          <a:p>
            <a:pPr algn="ctr"/>
            <a:endParaRPr lang="en-GB" sz="900" dirty="0"/>
          </a:p>
        </p:txBody>
      </p:sp>
      <p:sp>
        <p:nvSpPr>
          <p:cNvPr id="35" name="Arrow: Up 34">
            <a:extLst>
              <a:ext uri="{FF2B5EF4-FFF2-40B4-BE49-F238E27FC236}">
                <a16:creationId xmlns:a16="http://schemas.microsoft.com/office/drawing/2014/main" id="{0E525EB5-7486-4076-8F48-D21AD3C79E2C}"/>
              </a:ext>
            </a:extLst>
          </p:cNvPr>
          <p:cNvSpPr/>
          <p:nvPr/>
        </p:nvSpPr>
        <p:spPr>
          <a:xfrm>
            <a:off x="4699640" y="1217141"/>
            <a:ext cx="1336371" cy="715581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+232%</a:t>
            </a:r>
          </a:p>
          <a:p>
            <a:pPr algn="ctr"/>
            <a:endParaRPr lang="en-GB" sz="900" dirty="0"/>
          </a:p>
        </p:txBody>
      </p:sp>
      <p:sp>
        <p:nvSpPr>
          <p:cNvPr id="36" name="Arrow: Up 35">
            <a:extLst>
              <a:ext uri="{FF2B5EF4-FFF2-40B4-BE49-F238E27FC236}">
                <a16:creationId xmlns:a16="http://schemas.microsoft.com/office/drawing/2014/main" id="{6019E391-0E41-47FE-908A-57D928A4176B}"/>
              </a:ext>
            </a:extLst>
          </p:cNvPr>
          <p:cNvSpPr/>
          <p:nvPr/>
        </p:nvSpPr>
        <p:spPr>
          <a:xfrm>
            <a:off x="6122039" y="1225630"/>
            <a:ext cx="1336371" cy="715581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+92%</a:t>
            </a:r>
          </a:p>
          <a:p>
            <a:pPr algn="ctr"/>
            <a:endParaRPr lang="en-GB" sz="900" dirty="0"/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41BCF44A-A937-4F21-8730-D5AEFD5286DB}"/>
              </a:ext>
            </a:extLst>
          </p:cNvPr>
          <p:cNvSpPr/>
          <p:nvPr/>
        </p:nvSpPr>
        <p:spPr>
          <a:xfrm>
            <a:off x="7590716" y="1275250"/>
            <a:ext cx="1336370" cy="67045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-0.3</a:t>
            </a:r>
          </a:p>
          <a:p>
            <a:pPr algn="ctr"/>
            <a:r>
              <a:rPr lang="en-GB" sz="1050" b="1" dirty="0">
                <a:solidFill>
                  <a:schemeClr val="bg2">
                    <a:lumMod val="25000"/>
                  </a:schemeClr>
                </a:solidFill>
              </a:rPr>
              <a:t>points</a:t>
            </a:r>
            <a:endParaRPr lang="en-GB" sz="11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Arrow: Down 39">
            <a:extLst>
              <a:ext uri="{FF2B5EF4-FFF2-40B4-BE49-F238E27FC236}">
                <a16:creationId xmlns:a16="http://schemas.microsoft.com/office/drawing/2014/main" id="{FC5BA296-DC51-4AB1-B657-3A4AB4FD6097}"/>
              </a:ext>
            </a:extLst>
          </p:cNvPr>
          <p:cNvSpPr/>
          <p:nvPr/>
        </p:nvSpPr>
        <p:spPr>
          <a:xfrm>
            <a:off x="7548685" y="3199309"/>
            <a:ext cx="1336370" cy="67045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-0.04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A1AAEF0C-2B8E-4DE4-BF37-16B1D47AFD2D}"/>
              </a:ext>
            </a:extLst>
          </p:cNvPr>
          <p:cNvSpPr/>
          <p:nvPr/>
        </p:nvSpPr>
        <p:spPr>
          <a:xfrm>
            <a:off x="6088921" y="3199309"/>
            <a:ext cx="1336370" cy="67045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-1.15</a:t>
            </a:r>
          </a:p>
        </p:txBody>
      </p:sp>
      <p:sp>
        <p:nvSpPr>
          <p:cNvPr id="42" name="Arrow: Up 41">
            <a:extLst>
              <a:ext uri="{FF2B5EF4-FFF2-40B4-BE49-F238E27FC236}">
                <a16:creationId xmlns:a16="http://schemas.microsoft.com/office/drawing/2014/main" id="{B0BD1FD7-3520-4B86-8B9D-8751AFBD51ED}"/>
              </a:ext>
            </a:extLst>
          </p:cNvPr>
          <p:cNvSpPr/>
          <p:nvPr/>
        </p:nvSpPr>
        <p:spPr>
          <a:xfrm>
            <a:off x="305930" y="3199309"/>
            <a:ext cx="1336371" cy="715581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+23</a:t>
            </a:r>
          </a:p>
          <a:p>
            <a:pPr algn="ctr"/>
            <a:r>
              <a:rPr lang="en-GB" sz="1050" b="1" dirty="0"/>
              <a:t>points</a:t>
            </a:r>
          </a:p>
          <a:p>
            <a:pPr algn="ctr"/>
            <a:endParaRPr lang="en-GB" sz="900" dirty="0"/>
          </a:p>
        </p:txBody>
      </p:sp>
      <p:sp>
        <p:nvSpPr>
          <p:cNvPr id="43" name="Arrow: Up 42">
            <a:extLst>
              <a:ext uri="{FF2B5EF4-FFF2-40B4-BE49-F238E27FC236}">
                <a16:creationId xmlns:a16="http://schemas.microsoft.com/office/drawing/2014/main" id="{300AA37D-A607-4D4E-8149-46BA4B3144AD}"/>
              </a:ext>
            </a:extLst>
          </p:cNvPr>
          <p:cNvSpPr/>
          <p:nvPr/>
        </p:nvSpPr>
        <p:spPr>
          <a:xfrm>
            <a:off x="4710283" y="3207309"/>
            <a:ext cx="1336371" cy="715581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+13</a:t>
            </a:r>
          </a:p>
          <a:p>
            <a:pPr algn="ctr"/>
            <a:r>
              <a:rPr lang="en-GB" sz="1050" b="1" dirty="0"/>
              <a:t>points</a:t>
            </a:r>
          </a:p>
          <a:p>
            <a:pPr algn="ctr"/>
            <a:endParaRPr lang="en-GB" sz="900" dirty="0"/>
          </a:p>
        </p:txBody>
      </p:sp>
      <p:sp>
        <p:nvSpPr>
          <p:cNvPr id="44" name="Arrow: Up 43">
            <a:extLst>
              <a:ext uri="{FF2B5EF4-FFF2-40B4-BE49-F238E27FC236}">
                <a16:creationId xmlns:a16="http://schemas.microsoft.com/office/drawing/2014/main" id="{EFB3D45F-067A-457F-8F58-2C0C9108FDE6}"/>
              </a:ext>
            </a:extLst>
          </p:cNvPr>
          <p:cNvSpPr/>
          <p:nvPr/>
        </p:nvSpPr>
        <p:spPr>
          <a:xfrm>
            <a:off x="3238953" y="3199309"/>
            <a:ext cx="1336371" cy="715581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+19</a:t>
            </a:r>
          </a:p>
          <a:p>
            <a:pPr algn="ctr"/>
            <a:r>
              <a:rPr lang="en-GB" sz="1050" b="1" dirty="0"/>
              <a:t>points</a:t>
            </a:r>
          </a:p>
          <a:p>
            <a:pPr algn="ctr"/>
            <a:endParaRPr lang="en-GB" sz="900" dirty="0"/>
          </a:p>
        </p:txBody>
      </p:sp>
      <p:sp>
        <p:nvSpPr>
          <p:cNvPr id="45" name="Arrow: Up 44">
            <a:extLst>
              <a:ext uri="{FF2B5EF4-FFF2-40B4-BE49-F238E27FC236}">
                <a16:creationId xmlns:a16="http://schemas.microsoft.com/office/drawing/2014/main" id="{1159A2B7-EDD4-4320-B19D-569CAB1E7773}"/>
              </a:ext>
            </a:extLst>
          </p:cNvPr>
          <p:cNvSpPr/>
          <p:nvPr/>
        </p:nvSpPr>
        <p:spPr>
          <a:xfrm>
            <a:off x="1772441" y="3199309"/>
            <a:ext cx="1336371" cy="715581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+25</a:t>
            </a:r>
          </a:p>
          <a:p>
            <a:pPr algn="ctr"/>
            <a:r>
              <a:rPr lang="en-GB" sz="1050" b="1" dirty="0"/>
              <a:t>points</a:t>
            </a:r>
          </a:p>
          <a:p>
            <a:pPr algn="ctr"/>
            <a:endParaRPr lang="en-GB" sz="9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FC784C-7ED8-40CC-A7F6-37355BA554EB}"/>
              </a:ext>
            </a:extLst>
          </p:cNvPr>
          <p:cNvSpPr txBox="1"/>
          <p:nvPr/>
        </p:nvSpPr>
        <p:spPr>
          <a:xfrm>
            <a:off x="250217" y="823813"/>
            <a:ext cx="427555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F0"/>
                </a:solidFill>
              </a:rPr>
              <a:t>2017 KPI results compared to 2014 Baseline</a:t>
            </a:r>
          </a:p>
        </p:txBody>
      </p:sp>
    </p:spTree>
    <p:extLst>
      <p:ext uri="{BB962C8B-B14F-4D97-AF65-F5344CB8AC3E}">
        <p14:creationId xmlns:p14="http://schemas.microsoft.com/office/powerpoint/2010/main" val="259511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4377" y="239798"/>
            <a:ext cx="8540303" cy="857250"/>
          </a:xfrm>
          <a:prstGeom prst="rect">
            <a:avLst/>
          </a:prstGeom>
        </p:spPr>
        <p:txBody>
          <a:bodyPr lIns="0" tIns="0" rIns="0" bIns="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99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200" b="1" dirty="0">
                <a:solidFill>
                  <a:srgbClr val="00AEEF"/>
                </a:solidFill>
                <a:latin typeface="Arial" charset="0"/>
                <a:ea typeface="Arial" charset="0"/>
                <a:cs typeface="Arial" charset="0"/>
              </a:rPr>
              <a:t>61,049,511</a:t>
            </a:r>
            <a:r>
              <a:rPr lang="fr-CH" sz="2800" dirty="0">
                <a:solidFill>
                  <a:srgbClr val="00AEEF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CH" sz="2400" i="1" dirty="0" err="1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Engaged</a:t>
            </a:r>
            <a:r>
              <a:rPr lang="fr-CH" sz="24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people </a:t>
            </a:r>
            <a:r>
              <a:rPr lang="fr-CH" sz="2400" i="1" dirty="0" err="1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worldwide</a:t>
            </a:r>
            <a:r>
              <a:rPr lang="fr-CH" sz="24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by end of Q4 2017</a:t>
            </a:r>
            <a:endParaRPr lang="fr-CH" sz="2800" i="1" dirty="0">
              <a:solidFill>
                <a:schemeClr val="accent5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790" y="4758315"/>
            <a:ext cx="2133600" cy="273844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7F7F7F"/>
                </a:solidFill>
              </a:defRPr>
            </a:lvl1pPr>
          </a:lstStyle>
          <a:p>
            <a:fld id="{C15E4355-C1EE-2A42-B28B-63C6333920E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4753551"/>
            <a:ext cx="2895600" cy="273844"/>
          </a:xfrm>
          <a:prstGeom prst="rect">
            <a:avLst/>
          </a:prstGeom>
        </p:spPr>
        <p:txBody>
          <a:bodyPr/>
          <a:lstStyle>
            <a:lvl1pPr algn="r"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Media Evaluation Report – </a:t>
            </a:r>
            <a:r>
              <a:rPr lang="en-US" b="1" dirty="0">
                <a:solidFill>
                  <a:srgbClr val="2899FC"/>
                </a:solidFill>
                <a:latin typeface="Arial" charset="0"/>
                <a:ea typeface="Arial" charset="0"/>
                <a:cs typeface="Arial" charset="0"/>
              </a:rPr>
              <a:t>UNICEF</a:t>
            </a:r>
            <a:r>
              <a:rPr lang="en-US" dirty="0">
                <a:solidFill>
                  <a:srgbClr val="2899FC"/>
                </a:solidFill>
                <a:latin typeface="Arial" charset="0"/>
                <a:ea typeface="Arial" charset="0"/>
                <a:cs typeface="Arial" charset="0"/>
              </a:rPr>
              <a:t> | for every child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599181-7FDD-4BD5-B1AC-FA6B1C143492}"/>
              </a:ext>
            </a:extLst>
          </p:cNvPr>
          <p:cNvSpPr txBox="1"/>
          <p:nvPr/>
        </p:nvSpPr>
        <p:spPr>
          <a:xfrm>
            <a:off x="623936" y="4763028"/>
            <a:ext cx="3526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chemeClr val="bg2">
                    <a:lumMod val="10000"/>
                  </a:schemeClr>
                </a:solidFill>
              </a:rPr>
              <a:t>* Data from 2017 Digital Report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D029687-3E94-4272-A6CB-36869EB76EAF}"/>
              </a:ext>
            </a:extLst>
          </p:cNvPr>
          <p:cNvSpPr/>
          <p:nvPr/>
        </p:nvSpPr>
        <p:spPr>
          <a:xfrm>
            <a:off x="1445635" y="3804927"/>
            <a:ext cx="21275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>
                <a:solidFill>
                  <a:srgbClr val="00AEEF"/>
                </a:solidFill>
              </a:rPr>
              <a:t>+42M (221%) </a:t>
            </a:r>
            <a:endParaRPr lang="en-GB" sz="2400" dirty="0">
              <a:solidFill>
                <a:srgbClr val="00AEEF"/>
              </a:solidFill>
            </a:endParaRPr>
          </a:p>
          <a:p>
            <a:pPr algn="ctr"/>
            <a:r>
              <a:rPr lang="en-GB" sz="2000" dirty="0">
                <a:solidFill>
                  <a:schemeClr val="accent3">
                    <a:lumMod val="50000"/>
                  </a:schemeClr>
                </a:solidFill>
              </a:rPr>
              <a:t>from 2014</a:t>
            </a:r>
          </a:p>
        </p:txBody>
      </p:sp>
      <p:sp>
        <p:nvSpPr>
          <p:cNvPr id="19" name="Arrow: Up 18">
            <a:extLst>
              <a:ext uri="{FF2B5EF4-FFF2-40B4-BE49-F238E27FC236}">
                <a16:creationId xmlns:a16="http://schemas.microsoft.com/office/drawing/2014/main" id="{E41D0890-0588-4C4E-A4B5-D7B034E20D73}"/>
              </a:ext>
            </a:extLst>
          </p:cNvPr>
          <p:cNvSpPr/>
          <p:nvPr/>
        </p:nvSpPr>
        <p:spPr>
          <a:xfrm>
            <a:off x="1004562" y="3965190"/>
            <a:ext cx="438028" cy="298408"/>
          </a:xfrm>
          <a:prstGeom prst="upArrow">
            <a:avLst/>
          </a:prstGeom>
          <a:solidFill>
            <a:srgbClr val="008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883C2F-80CF-4FE8-971C-DBFF5FAB650A}"/>
              </a:ext>
            </a:extLst>
          </p:cNvPr>
          <p:cNvSpPr txBox="1"/>
          <p:nvPr/>
        </p:nvSpPr>
        <p:spPr>
          <a:xfrm>
            <a:off x="1367031" y="1193382"/>
            <a:ext cx="166109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AEEF"/>
                </a:solidFill>
              </a:rPr>
              <a:t>End of Q4 2017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2D4827-BEC3-4E90-8061-418EC28B0677}"/>
              </a:ext>
            </a:extLst>
          </p:cNvPr>
          <p:cNvSpPr txBox="1"/>
          <p:nvPr/>
        </p:nvSpPr>
        <p:spPr>
          <a:xfrm>
            <a:off x="5299113" y="1180253"/>
            <a:ext cx="30626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AEEF"/>
                </a:solidFill>
              </a:rPr>
              <a:t>2014 Baseline vs. End of Q4 17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CEC2DE-1807-407C-96D0-70A9BC1176F5}"/>
              </a:ext>
            </a:extLst>
          </p:cNvPr>
          <p:cNvSpPr txBox="1"/>
          <p:nvPr/>
        </p:nvSpPr>
        <p:spPr>
          <a:xfrm>
            <a:off x="394376" y="801830"/>
            <a:ext cx="8540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AEEF"/>
                </a:solidFill>
              </a:rPr>
              <a:t>UNICEF exceeded the target to engage 50 million supporters worldwide by the end of 2017 by 20%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BA08E5-C121-4E45-AD6B-D6AA15E03C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0503" y="1404190"/>
            <a:ext cx="4865030" cy="274343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0D66FBB-7F67-4451-99E7-EA1B38522E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9191" y="1459907"/>
            <a:ext cx="4115157" cy="325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59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75790" y="135619"/>
            <a:ext cx="8517932" cy="857250"/>
          </a:xfrm>
          <a:prstGeom prst="rect">
            <a:avLst/>
          </a:prstGeom>
        </p:spPr>
        <p:txBody>
          <a:bodyPr lIns="0" tIns="0" rIns="0" bIns="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99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rgbClr val="00AEEF"/>
                </a:solidFill>
                <a:latin typeface="Arial" charset="0"/>
                <a:ea typeface="Arial" charset="0"/>
                <a:cs typeface="Arial" charset="0"/>
              </a:rPr>
              <a:t>Quality </a:t>
            </a:r>
            <a:r>
              <a:rPr lang="en-GB" sz="24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of news coverage improved significantly</a:t>
            </a:r>
            <a:endParaRPr lang="en-US" sz="2800" i="1" dirty="0">
              <a:solidFill>
                <a:schemeClr val="accent5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790" y="4758315"/>
            <a:ext cx="2133600" cy="273844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7F7F7F"/>
                </a:solidFill>
              </a:defRPr>
            </a:lvl1pPr>
          </a:lstStyle>
          <a:p>
            <a:fld id="{C15E4355-C1EE-2A42-B28B-63C6333920E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4753551"/>
            <a:ext cx="2895600" cy="273844"/>
          </a:xfrm>
          <a:prstGeom prst="rect">
            <a:avLst/>
          </a:prstGeom>
        </p:spPr>
        <p:txBody>
          <a:bodyPr/>
          <a:lstStyle>
            <a:lvl1pPr algn="r"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Media Evaluation Report – </a:t>
            </a:r>
            <a:r>
              <a:rPr lang="en-US" b="1" dirty="0">
                <a:solidFill>
                  <a:srgbClr val="2899FC"/>
                </a:solidFill>
                <a:latin typeface="Arial" charset="0"/>
                <a:ea typeface="Arial" charset="0"/>
                <a:cs typeface="Arial" charset="0"/>
              </a:rPr>
              <a:t>UNICEF</a:t>
            </a:r>
            <a:r>
              <a:rPr lang="en-US" dirty="0">
                <a:solidFill>
                  <a:srgbClr val="2899FC"/>
                </a:solidFill>
                <a:latin typeface="Arial" charset="0"/>
                <a:ea typeface="Arial" charset="0"/>
                <a:cs typeface="Arial" charset="0"/>
              </a:rPr>
              <a:t> | for every child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65AB2D-F34B-423B-AFEC-0D4827F7DFD0}"/>
              </a:ext>
            </a:extLst>
          </p:cNvPr>
          <p:cNvSpPr txBox="1"/>
          <p:nvPr/>
        </p:nvSpPr>
        <p:spPr>
          <a:xfrm>
            <a:off x="448842" y="1355151"/>
            <a:ext cx="23788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GB" sz="1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6BE9D8-C8E2-422D-B736-A2D5517FFF67}"/>
              </a:ext>
            </a:extLst>
          </p:cNvPr>
          <p:cNvSpPr/>
          <p:nvPr/>
        </p:nvSpPr>
        <p:spPr>
          <a:xfrm>
            <a:off x="575343" y="824921"/>
            <a:ext cx="17235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00AEEF"/>
                </a:solidFill>
              </a:rPr>
              <a:t>95%</a:t>
            </a:r>
            <a:endParaRPr lang="en-GB" sz="2800" dirty="0">
              <a:solidFill>
                <a:srgbClr val="00AEEF"/>
              </a:solidFill>
            </a:endParaRPr>
          </a:p>
          <a:p>
            <a:pPr algn="ctr"/>
            <a:r>
              <a:rPr lang="en-GB" sz="1600" dirty="0">
                <a:solidFill>
                  <a:schemeClr val="accent3">
                    <a:lumMod val="50000"/>
                  </a:schemeClr>
                </a:solidFill>
              </a:rPr>
              <a:t>Coverage with a </a:t>
            </a:r>
          </a:p>
          <a:p>
            <a:pPr algn="ctr"/>
            <a:r>
              <a:rPr lang="en-GB" sz="1600" b="1" dirty="0">
                <a:solidFill>
                  <a:schemeClr val="accent3">
                    <a:lumMod val="50000"/>
                  </a:schemeClr>
                </a:solidFill>
              </a:rPr>
              <a:t>Key Message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A5B28A-8532-4C80-9270-A96B08A10AB8}"/>
              </a:ext>
            </a:extLst>
          </p:cNvPr>
          <p:cNvSpPr/>
          <p:nvPr/>
        </p:nvSpPr>
        <p:spPr>
          <a:xfrm>
            <a:off x="2117628" y="1069910"/>
            <a:ext cx="7615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rgbClr val="00B050"/>
                </a:solidFill>
              </a:rPr>
              <a:t>+22% </a:t>
            </a:r>
            <a:r>
              <a:rPr lang="en-GB" sz="1400" dirty="0">
                <a:solidFill>
                  <a:srgbClr val="00B050"/>
                </a:solidFill>
              </a:rPr>
              <a:t>from 2014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E58EB5-D45D-4D10-871B-C724CB206544}"/>
              </a:ext>
            </a:extLst>
          </p:cNvPr>
          <p:cNvSpPr/>
          <p:nvPr/>
        </p:nvSpPr>
        <p:spPr>
          <a:xfrm>
            <a:off x="3248614" y="845848"/>
            <a:ext cx="23920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AEEF"/>
                </a:solidFill>
              </a:rPr>
              <a:t>52%</a:t>
            </a:r>
            <a:endParaRPr lang="en-GB" sz="2800" dirty="0">
              <a:solidFill>
                <a:srgbClr val="00AEEF"/>
              </a:solidFill>
            </a:endParaRPr>
          </a:p>
          <a:p>
            <a:pPr algn="ctr"/>
            <a:r>
              <a:rPr lang="en-GB" sz="1600" dirty="0">
                <a:solidFill>
                  <a:schemeClr val="accent3">
                    <a:lumMod val="50000"/>
                  </a:schemeClr>
                </a:solidFill>
              </a:rPr>
              <a:t>Coverage quoted a </a:t>
            </a:r>
          </a:p>
          <a:p>
            <a:pPr algn="ctr"/>
            <a:r>
              <a:rPr lang="en-GB" sz="1600" b="1" dirty="0">
                <a:solidFill>
                  <a:schemeClr val="accent3">
                    <a:lumMod val="50000"/>
                  </a:schemeClr>
                </a:solidFill>
              </a:rPr>
              <a:t>UNICEF spokesperson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5A3560-C96B-4301-A3CF-0637EECFF206}"/>
              </a:ext>
            </a:extLst>
          </p:cNvPr>
          <p:cNvSpPr/>
          <p:nvPr/>
        </p:nvSpPr>
        <p:spPr>
          <a:xfrm>
            <a:off x="6616900" y="889212"/>
            <a:ext cx="149432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AEEF"/>
                </a:solidFill>
              </a:rPr>
              <a:t>75%</a:t>
            </a:r>
            <a:endParaRPr lang="en-GB" sz="2800" dirty="0">
              <a:solidFill>
                <a:srgbClr val="00AEEF"/>
              </a:solidFill>
            </a:endParaRPr>
          </a:p>
          <a:p>
            <a:pPr algn="ctr"/>
            <a:r>
              <a:rPr lang="en-GB" sz="1600" dirty="0">
                <a:solidFill>
                  <a:schemeClr val="accent3">
                    <a:lumMod val="50000"/>
                  </a:schemeClr>
                </a:solidFill>
              </a:rPr>
              <a:t>Coverage was</a:t>
            </a:r>
          </a:p>
          <a:p>
            <a:pPr algn="ctr"/>
            <a:r>
              <a:rPr lang="en-GB" sz="1600" b="1" dirty="0">
                <a:solidFill>
                  <a:schemeClr val="accent3">
                    <a:lumMod val="50000"/>
                  </a:schemeClr>
                </a:solidFill>
              </a:rPr>
              <a:t>Positive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464456-7ECE-4884-902F-FB0A617AB12A}"/>
              </a:ext>
            </a:extLst>
          </p:cNvPr>
          <p:cNvSpPr/>
          <p:nvPr/>
        </p:nvSpPr>
        <p:spPr>
          <a:xfrm>
            <a:off x="3248614" y="1941662"/>
            <a:ext cx="2576346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B0F0"/>
                </a:solidFill>
              </a:rPr>
              <a:t>Top 3 UNICEF spokespeople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1D871A9-85B9-41B4-9D0D-1A4DA8D91524}"/>
              </a:ext>
            </a:extLst>
          </p:cNvPr>
          <p:cNvSpPr/>
          <p:nvPr/>
        </p:nvSpPr>
        <p:spPr>
          <a:xfrm>
            <a:off x="442690" y="1974551"/>
            <a:ext cx="247054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B0F0"/>
                </a:solidFill>
              </a:rPr>
              <a:t>Top 3 Brand Key Messages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89CDEA2-BA95-4AB7-B1BE-7FCBD70AD4B3}"/>
              </a:ext>
            </a:extLst>
          </p:cNvPr>
          <p:cNvSpPr/>
          <p:nvPr/>
        </p:nvSpPr>
        <p:spPr>
          <a:xfrm>
            <a:off x="6577838" y="1948240"/>
            <a:ext cx="1903085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B0F0"/>
                </a:solidFill>
              </a:rPr>
              <a:t>Top Positive Themes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6C6A236-685F-4044-BE0F-2721E6ED5144}"/>
              </a:ext>
            </a:extLst>
          </p:cNvPr>
          <p:cNvSpPr/>
          <p:nvPr/>
        </p:nvSpPr>
        <p:spPr>
          <a:xfrm>
            <a:off x="5455260" y="1082545"/>
            <a:ext cx="7615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rgbClr val="00B050"/>
                </a:solidFill>
              </a:rPr>
              <a:t>+25% </a:t>
            </a:r>
            <a:r>
              <a:rPr lang="en-GB" sz="1400" dirty="0">
                <a:solidFill>
                  <a:srgbClr val="00B050"/>
                </a:solidFill>
              </a:rPr>
              <a:t>from 2014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088AF41-CA48-4157-BD21-0B040F775B4E}"/>
              </a:ext>
            </a:extLst>
          </p:cNvPr>
          <p:cNvSpPr/>
          <p:nvPr/>
        </p:nvSpPr>
        <p:spPr>
          <a:xfrm>
            <a:off x="7970687" y="1092070"/>
            <a:ext cx="7615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rgbClr val="00B050"/>
                </a:solidFill>
              </a:rPr>
              <a:t>+19% </a:t>
            </a:r>
            <a:r>
              <a:rPr lang="en-GB" sz="1400" dirty="0">
                <a:solidFill>
                  <a:srgbClr val="00B050"/>
                </a:solidFill>
              </a:rPr>
              <a:t>from 2014</a:t>
            </a: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857D5539-D4A9-4D96-8135-53D0F69A7B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2094302"/>
              </p:ext>
            </p:extLst>
          </p:nvPr>
        </p:nvGraphicFramePr>
        <p:xfrm>
          <a:off x="3009900" y="2274633"/>
          <a:ext cx="3206899" cy="2242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CEAEC7B-9D39-4449-9CFC-27B355B2A051}"/>
              </a:ext>
            </a:extLst>
          </p:cNvPr>
          <p:cNvCxnSpPr/>
          <p:nvPr/>
        </p:nvCxnSpPr>
        <p:spPr>
          <a:xfrm>
            <a:off x="3009900" y="752475"/>
            <a:ext cx="0" cy="368617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76CFBA5-8F52-465B-90FC-6FA6999D65FE}"/>
              </a:ext>
            </a:extLst>
          </p:cNvPr>
          <p:cNvCxnSpPr/>
          <p:nvPr/>
        </p:nvCxnSpPr>
        <p:spPr>
          <a:xfrm>
            <a:off x="6188224" y="716226"/>
            <a:ext cx="0" cy="368617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84986534-2484-4078-87F2-48C4AFFA58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0864059"/>
              </p:ext>
            </p:extLst>
          </p:nvPr>
        </p:nvGraphicFramePr>
        <p:xfrm>
          <a:off x="95250" y="2373057"/>
          <a:ext cx="2783924" cy="1945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84986534-2484-4078-87F2-48C4AFFA58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0820822"/>
              </p:ext>
            </p:extLst>
          </p:nvPr>
        </p:nvGraphicFramePr>
        <p:xfrm>
          <a:off x="6313461" y="2228078"/>
          <a:ext cx="2537445" cy="2113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D53BBA51-33D2-42A5-AE16-42AF9DF0FE5C}"/>
              </a:ext>
            </a:extLst>
          </p:cNvPr>
          <p:cNvSpPr txBox="1"/>
          <p:nvPr/>
        </p:nvSpPr>
        <p:spPr>
          <a:xfrm>
            <a:off x="359198" y="579712"/>
            <a:ext cx="427555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F0"/>
                </a:solidFill>
              </a:rPr>
              <a:t>2017 Results</a:t>
            </a:r>
          </a:p>
        </p:txBody>
      </p:sp>
    </p:spTree>
    <p:extLst>
      <p:ext uri="{BB962C8B-B14F-4D97-AF65-F5344CB8AC3E}">
        <p14:creationId xmlns:p14="http://schemas.microsoft.com/office/powerpoint/2010/main" val="3064796583"/>
      </p:ext>
    </p:extLst>
  </p:cSld>
  <p:clrMapOvr>
    <a:masterClrMapping/>
  </p:clrMapOvr>
</p:sld>
</file>

<file path=ppt/theme/theme1.xml><?xml version="1.0" encoding="utf-8"?>
<a:theme xmlns:a="http://schemas.openxmlformats.org/drawingml/2006/main" name="UNICEF Power Point Template 2016 Ver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CEF Power Point Template 2016 Ver1" id="{3F7F5D43-EC16-5045-BC90-0F8BCAFD8F35}" vid="{73FB6540-1E4B-F845-8043-FEB8B9ECEC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92CE0BCA08084DAE0C070FBAB6520A" ma:contentTypeVersion="1" ma:contentTypeDescription="Create a new document." ma:contentTypeScope="" ma:versionID="6bb42ada7f9da0bf90d84fee5f2d37bf">
  <xsd:schema xmlns:xsd="http://www.w3.org/2001/XMLSchema" xmlns:xs="http://www.w3.org/2001/XMLSchema" xmlns:p="http://schemas.microsoft.com/office/2006/metadata/properties" xmlns:ns2="8a630de2-6dc5-477e-ac08-a22012840682" targetNamespace="http://schemas.microsoft.com/office/2006/metadata/properties" ma:root="true" ma:fieldsID="811188f82dd31332ceb4600d8cd617cd" ns2:_="">
    <xsd:import namespace="8a630de2-6dc5-477e-ac08-a22012840682"/>
    <xsd:element name="properties">
      <xsd:complexType>
        <xsd:sequence>
          <xsd:element name="documentManagement">
            <xsd:complexType>
              <xsd:all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630de2-6dc5-477e-ac08-a22012840682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format="Dropdown" ma:internalName="Category">
      <xsd:simpleType>
        <xsd:restriction base="dms:Choice">
          <xsd:enumeration value="Admin"/>
          <xsd:enumeration value="DOC"/>
          <xsd:enumeration value="External"/>
          <xsd:enumeration value="Miscellaneou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630de2-6dc5-477e-ac08-a22012840682" xsi:nil="true"/>
  </documentManagement>
</p:properties>
</file>

<file path=customXml/itemProps1.xml><?xml version="1.0" encoding="utf-8"?>
<ds:datastoreItem xmlns:ds="http://schemas.openxmlformats.org/officeDocument/2006/customXml" ds:itemID="{79D5FB9A-5AFE-4437-9E4E-CF4E4D2B39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B6C2E6-EFA3-4861-9313-D23E3B6A02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630de2-6dc5-477e-ac08-a220128406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F0BE87-45E1-4A9F-A99F-FD7AEB5AA1BB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a630de2-6dc5-477e-ac08-a22012840682"/>
    <ds:schemaRef ds:uri="http://www.w3.org/XML/1998/namespace"/>
    <ds:schemaRef ds:uri="http://purl.org/dc/elements/1.1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UNICEF Power Point Template 2016 Ver1.potx</Template>
  <TotalTime>1</TotalTime>
  <Words>479</Words>
  <Application>Microsoft Office PowerPoint</Application>
  <PresentationFormat>On-screen Show (16:9)</PresentationFormat>
  <Paragraphs>86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UNICEF Power Point Template 2016 Ver1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Elrington</dc:creator>
  <cp:lastModifiedBy>Arissa Sidoti</cp:lastModifiedBy>
  <cp:revision>1617</cp:revision>
  <cp:lastPrinted>2018-01-31T22:08:26Z</cp:lastPrinted>
  <dcterms:created xsi:type="dcterms:W3CDTF">2016-08-29T15:36:18Z</dcterms:created>
  <dcterms:modified xsi:type="dcterms:W3CDTF">2018-03-29T17:33:18Z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0x010100DD92CE0BCA08084DAE0C070FBAB6520A</vt:lpwstr>
  </property>
</Properties>
</file>