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 id="2147483691" r:id="rId2"/>
    <p:sldMasterId id="2147483706" r:id="rId3"/>
    <p:sldMasterId id="2147483721" r:id="rId4"/>
  </p:sldMasterIdLst>
  <p:notesMasterIdLst>
    <p:notesMasterId r:id="rId10"/>
  </p:notesMasterIdLst>
  <p:sldIdLst>
    <p:sldId id="293" r:id="rId5"/>
    <p:sldId id="299" r:id="rId6"/>
    <p:sldId id="297" r:id="rId7"/>
    <p:sldId id="296" r:id="rId8"/>
    <p:sldId id="298" r:id="rId9"/>
  </p:sldIdLst>
  <p:sldSz cx="9906000" cy="6858000" type="A4"/>
  <p:notesSz cx="666273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1208" autoAdjust="0"/>
  </p:normalViewPr>
  <p:slideViewPr>
    <p:cSldViewPr>
      <p:cViewPr>
        <p:scale>
          <a:sx n="90" d="100"/>
          <a:sy n="90" d="100"/>
        </p:scale>
        <p:origin x="-1134" y="-72"/>
      </p:cViewPr>
      <p:guideLst>
        <p:guide orient="horz" pos="3067"/>
        <p:guide pos="22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887185" cy="496332"/>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774009" y="0"/>
            <a:ext cx="2887185" cy="496332"/>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644525"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66275" y="4715153"/>
            <a:ext cx="5330189" cy="4466987"/>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28583"/>
            <a:ext cx="2887185" cy="496332"/>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774009" y="9428583"/>
            <a:ext cx="2887185"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744538"/>
            <a:ext cx="5375275" cy="3722687"/>
          </a:xfrm>
        </p:spPr>
      </p:sp>
      <p:sp>
        <p:nvSpPr>
          <p:cNvPr id="3" name="Notes Placeholder 2"/>
          <p:cNvSpPr>
            <a:spLocks noGrp="1"/>
          </p:cNvSpPr>
          <p:nvPr>
            <p:ph type="body" idx="1"/>
          </p:nvPr>
        </p:nvSpPr>
        <p:spPr/>
        <p:txBody>
          <a:bodyPr/>
          <a:lstStyle/>
          <a:p>
            <a:endParaRPr lang="en-US" b="0" dirty="0"/>
          </a:p>
        </p:txBody>
      </p:sp>
      <p:sp>
        <p:nvSpPr>
          <p:cNvPr id="5" name="Slide Number Placeholder 4"/>
          <p:cNvSpPr>
            <a:spLocks noGrp="1"/>
          </p:cNvSpPr>
          <p:nvPr>
            <p:ph type="sldNum" sz="quarter" idx="11"/>
          </p:nvPr>
        </p:nvSpPr>
        <p:spPr/>
        <p:txBody>
          <a:bodyPr/>
          <a:lstStyle/>
          <a:p>
            <a:fld id="{4EF69093-BB7D-5D48-963E-FF53065390BE}" type="slidenum">
              <a:rPr lang="en-US" smtClean="0">
                <a:solidFill>
                  <a:prstClr val="black"/>
                </a:solidFill>
                <a:latin typeface="Calibri"/>
              </a:rPr>
              <a:pPr/>
              <a:t>1</a:t>
            </a:fld>
            <a:endParaRPr lang="en-US">
              <a:solidFill>
                <a:prstClr val="black"/>
              </a:solidFill>
              <a:latin typeface="Calibri"/>
            </a:endParaRPr>
          </a:p>
        </p:txBody>
      </p:sp>
      <p:sp>
        <p:nvSpPr>
          <p:cNvPr id="4" name="Footer Placeholder 3"/>
          <p:cNvSpPr>
            <a:spLocks noGrp="1"/>
          </p:cNvSpPr>
          <p:nvPr>
            <p:ph type="ftr" sz="quarter" idx="12"/>
          </p:nvPr>
        </p:nvSpPr>
        <p:spPr/>
        <p:txBody>
          <a:bodyPr/>
          <a:lstStyle/>
          <a:p>
            <a:r>
              <a:rPr lang="en-US" smtClean="0">
                <a:solidFill>
                  <a:prstClr val="black"/>
                </a:solidFill>
                <a:latin typeface="Calibri"/>
              </a:rPr>
              <a:t>Email questions to TownHall.QA@cision.com</a:t>
            </a:r>
            <a:endParaRPr lang="en-US">
              <a:solidFill>
                <a:prstClr val="black"/>
              </a:solidFill>
              <a:latin typeface="Calibri"/>
            </a:endParaRPr>
          </a:p>
        </p:txBody>
      </p:sp>
    </p:spTree>
    <p:extLst>
      <p:ext uri="{BB962C8B-B14F-4D97-AF65-F5344CB8AC3E}">
        <p14:creationId xmlns:p14="http://schemas.microsoft.com/office/powerpoint/2010/main" xmlns="" val="1370999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PBackground2.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0" y="0"/>
            <a:ext cx="9906000" cy="4572000"/>
          </a:xfrm>
          <a:prstGeom prst="rect">
            <a:avLst/>
          </a:prstGeom>
        </p:spPr>
      </p:pic>
      <p:sp>
        <p:nvSpPr>
          <p:cNvPr id="8" name="Rectangle 7"/>
          <p:cNvSpPr/>
          <p:nvPr userDrawn="1"/>
        </p:nvSpPr>
        <p:spPr>
          <a:xfrm>
            <a:off x="0" y="3254378"/>
            <a:ext cx="9906000" cy="36036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0" name="Rectangle 9"/>
          <p:cNvSpPr/>
          <p:nvPr userDrawn="1"/>
        </p:nvSpPr>
        <p:spPr>
          <a:xfrm>
            <a:off x="0" y="3137512"/>
            <a:ext cx="9906000" cy="130356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3" name="Rectangle 12"/>
          <p:cNvSpPr/>
          <p:nvPr userDrawn="1"/>
        </p:nvSpPr>
        <p:spPr>
          <a:xfrm rot="2751895">
            <a:off x="4748261" y="3944080"/>
            <a:ext cx="747117"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3" name="Subtitle 2"/>
          <p:cNvSpPr>
            <a:spLocks noGrp="1"/>
          </p:cNvSpPr>
          <p:nvPr userDrawn="1">
            <p:ph type="subTitle" idx="1"/>
          </p:nvPr>
        </p:nvSpPr>
        <p:spPr>
          <a:xfrm>
            <a:off x="1485900" y="4909015"/>
            <a:ext cx="6934200" cy="644749"/>
          </a:xfrm>
          <a:prstGeom prst="rect">
            <a:avLst/>
          </a:prstGeom>
        </p:spPr>
        <p:txBody>
          <a:bodyPr lIns="102413" tIns="51206" rIns="102413" bIns="51206"/>
          <a:lstStyle>
            <a:lvl1pPr marL="0" indent="0" algn="ctr">
              <a:buNone/>
              <a:defRPr sz="3200">
                <a:solidFill>
                  <a:schemeClr val="tx1">
                    <a:tint val="75000"/>
                  </a:schemeClr>
                </a:solidFill>
              </a:defRPr>
            </a:lvl1pPr>
            <a:lvl2pPr marL="512064" indent="0" algn="ctr">
              <a:buNone/>
              <a:defRPr>
                <a:solidFill>
                  <a:schemeClr val="tx1">
                    <a:tint val="75000"/>
                  </a:schemeClr>
                </a:solidFill>
              </a:defRPr>
            </a:lvl2pPr>
            <a:lvl3pPr marL="1024128" indent="0" algn="ctr">
              <a:buNone/>
              <a:defRPr>
                <a:solidFill>
                  <a:schemeClr val="tx1">
                    <a:tint val="75000"/>
                  </a:schemeClr>
                </a:solidFill>
              </a:defRPr>
            </a:lvl3pPr>
            <a:lvl4pPr marL="1536192" indent="0" algn="ctr">
              <a:buNone/>
              <a:defRPr>
                <a:solidFill>
                  <a:schemeClr val="tx1">
                    <a:tint val="75000"/>
                  </a:schemeClr>
                </a:solidFill>
              </a:defRPr>
            </a:lvl4pPr>
            <a:lvl5pPr marL="2048256" indent="0" algn="ctr">
              <a:buNone/>
              <a:defRPr>
                <a:solidFill>
                  <a:schemeClr val="tx1">
                    <a:tint val="75000"/>
                  </a:schemeClr>
                </a:solidFill>
              </a:defRPr>
            </a:lvl5pPr>
            <a:lvl6pPr marL="2560320" indent="0" algn="ctr">
              <a:buNone/>
              <a:defRPr>
                <a:solidFill>
                  <a:schemeClr val="tx1">
                    <a:tint val="75000"/>
                  </a:schemeClr>
                </a:solidFill>
              </a:defRPr>
            </a:lvl6pPr>
            <a:lvl7pPr marL="3072384" indent="0" algn="ctr">
              <a:buNone/>
              <a:defRPr>
                <a:solidFill>
                  <a:schemeClr val="tx1">
                    <a:tint val="75000"/>
                  </a:schemeClr>
                </a:solidFill>
              </a:defRPr>
            </a:lvl7pPr>
            <a:lvl8pPr marL="3584448" indent="0" algn="ctr">
              <a:buNone/>
              <a:defRPr>
                <a:solidFill>
                  <a:schemeClr val="tx1">
                    <a:tint val="75000"/>
                  </a:schemeClr>
                </a:solidFill>
              </a:defRPr>
            </a:lvl8pPr>
            <a:lvl9pPr marL="4096512"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userDrawn="1">
            <p:ph type="ctrTitle"/>
          </p:nvPr>
        </p:nvSpPr>
        <p:spPr>
          <a:xfrm>
            <a:off x="742950" y="3383802"/>
            <a:ext cx="8420100" cy="838948"/>
          </a:xfrm>
          <a:prstGeom prst="rect">
            <a:avLst/>
          </a:prstGeom>
        </p:spPr>
        <p:txBody>
          <a:bodyPr lIns="102413" tIns="51206" rIns="102413" bIns="51206"/>
          <a:lstStyle>
            <a:lvl1pPr>
              <a:lnSpc>
                <a:spcPts val="4256"/>
              </a:lnSpc>
              <a:defRPr sz="4100">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52386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ernational Consumer">
    <p:spTree>
      <p:nvGrpSpPr>
        <p:cNvPr id="1" name=""/>
        <p:cNvGrpSpPr/>
        <p:nvPr/>
      </p:nvGrpSpPr>
      <p:grpSpPr>
        <a:xfrm>
          <a:off x="0" y="0"/>
          <a:ext cx="0" cy="0"/>
          <a:chOff x="0" y="0"/>
          <a:chExt cx="0" cy="0"/>
        </a:xfrm>
      </p:grpSpPr>
      <p:pic>
        <p:nvPicPr>
          <p:cNvPr id="2" name="Picture 1" descr="International-Consumer-2.jpg"/>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a:stretch/>
        </p:blipFill>
        <p:spPr>
          <a:xfrm>
            <a:off x="-1" y="0"/>
            <a:ext cx="9936000" cy="5816600"/>
          </a:xfrm>
          <a:prstGeom prst="rect">
            <a:avLst/>
          </a:prstGeom>
        </p:spPr>
      </p:pic>
      <p:sp>
        <p:nvSpPr>
          <p:cNvPr id="9" name="Text Placeholder 7"/>
          <p:cNvSpPr>
            <a:spLocks noGrp="1"/>
          </p:cNvSpPr>
          <p:nvPr>
            <p:ph type="body" sz="quarter" idx="12" hasCustomPrompt="1"/>
          </p:nvPr>
        </p:nvSpPr>
        <p:spPr>
          <a:xfrm>
            <a:off x="350490"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
        <p:nvSpPr>
          <p:cNvPr id="7" name="Text Placeholder 7"/>
          <p:cNvSpPr>
            <a:spLocks noGrp="1"/>
          </p:cNvSpPr>
          <p:nvPr>
            <p:ph type="body" sz="quarter" idx="14" hasCustomPrompt="1"/>
          </p:nvPr>
        </p:nvSpPr>
        <p:spPr>
          <a:xfrm>
            <a:off x="350490" y="5877272"/>
            <a:ext cx="4926546"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1" name="Picture 2" descr="Displaying Gorkana White Logo CMYK.png"/>
          <p:cNvPicPr>
            <a:picLocks noChangeAspect="1" noChangeArrowheads="1"/>
          </p:cNvPicPr>
          <p:nvPr userDrawn="1"/>
        </p:nvPicPr>
        <p:blipFill>
          <a:blip r:embed="rId3" cstate="screen"/>
          <a:srcRect/>
          <a:stretch>
            <a:fillRect/>
          </a:stretch>
        </p:blipFill>
        <p:spPr bwMode="auto">
          <a:xfrm>
            <a:off x="7667624" y="289065"/>
            <a:ext cx="2004739" cy="66343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KUS Consumer">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screen"/>
          <a:srcRect/>
          <a:stretch>
            <a:fillRect/>
          </a:stretch>
        </p:blipFill>
        <p:spPr bwMode="auto">
          <a:xfrm>
            <a:off x="0" y="5"/>
            <a:ext cx="9906000"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674518"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7" y="309198"/>
            <a:ext cx="1937265" cy="599522"/>
          </a:xfrm>
          <a:prstGeom prst="rect">
            <a:avLst/>
          </a:prstGeom>
          <a:noFill/>
        </p:spPr>
      </p:pic>
      <p:pic>
        <p:nvPicPr>
          <p:cNvPr id="6" name="Picture 2"/>
          <p:cNvPicPr>
            <a:picLocks noChangeAspect="1" noChangeArrowheads="1"/>
          </p:cNvPicPr>
          <p:nvPr userDrawn="1"/>
        </p:nvPicPr>
        <p:blipFill>
          <a:blip r:embed="rId2" cstate="screen"/>
          <a:srcRect/>
          <a:stretch>
            <a:fillRect/>
          </a:stretch>
        </p:blipFill>
        <p:spPr bwMode="auto">
          <a:xfrm>
            <a:off x="0" y="5"/>
            <a:ext cx="9906000" cy="5816599"/>
          </a:xfrm>
          <a:prstGeom prst="rect">
            <a:avLst/>
          </a:prstGeom>
          <a:noFill/>
          <a:ln w="9525">
            <a:noFill/>
            <a:miter lim="800000"/>
            <a:headEnd/>
            <a:tailEnd/>
          </a:ln>
          <a:effectLst/>
        </p:spPr>
      </p:pic>
      <p:pic>
        <p:nvPicPr>
          <p:cNvPr id="11"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7" y="309198"/>
            <a:ext cx="1937265" cy="599522"/>
          </a:xfrm>
          <a:prstGeom prst="rect">
            <a:avLst/>
          </a:prstGeom>
          <a:noFill/>
        </p:spPr>
      </p:pic>
      <p:sp>
        <p:nvSpPr>
          <p:cNvPr id="12" name="Text Placeholder 7"/>
          <p:cNvSpPr>
            <a:spLocks noGrp="1"/>
          </p:cNvSpPr>
          <p:nvPr>
            <p:ph type="body" sz="quarter" idx="12" hasCustomPrompt="1"/>
          </p:nvPr>
        </p:nvSpPr>
        <p:spPr>
          <a:xfrm>
            <a:off x="350490"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tional Corporate">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srcRect/>
          <a:stretch>
            <a:fillRect/>
          </a:stretch>
        </p:blipFill>
        <p:spPr bwMode="auto">
          <a:xfrm>
            <a:off x="0" y="0"/>
            <a:ext cx="9906000" cy="5816600"/>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962550"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7" y="309198"/>
            <a:ext cx="1937265" cy="599522"/>
          </a:xfrm>
          <a:prstGeom prst="rect">
            <a:avLst/>
          </a:prstGeom>
          <a:noFill/>
        </p:spPr>
      </p:pic>
      <p:pic>
        <p:nvPicPr>
          <p:cNvPr id="6" name="Picture 2"/>
          <p:cNvPicPr>
            <a:picLocks noChangeAspect="1" noChangeArrowheads="1"/>
          </p:cNvPicPr>
          <p:nvPr userDrawn="1"/>
        </p:nvPicPr>
        <p:blipFill>
          <a:blip r:embed="rId2" cstate="screen"/>
          <a:srcRect/>
          <a:stretch>
            <a:fillRect/>
          </a:stretch>
        </p:blipFill>
        <p:spPr bwMode="auto">
          <a:xfrm>
            <a:off x="0" y="0"/>
            <a:ext cx="9906000" cy="5816600"/>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7" y="309198"/>
            <a:ext cx="1937265" cy="599522"/>
          </a:xfrm>
          <a:prstGeom prst="rect">
            <a:avLst/>
          </a:prstGeom>
          <a:noFill/>
        </p:spPr>
      </p:pic>
      <p:sp>
        <p:nvSpPr>
          <p:cNvPr id="11" name="Text Placeholder 7"/>
          <p:cNvSpPr>
            <a:spLocks noGrp="1"/>
          </p:cNvSpPr>
          <p:nvPr>
            <p:ph type="body" sz="quarter" idx="12" hasCustomPrompt="1"/>
          </p:nvPr>
        </p:nvSpPr>
        <p:spPr>
          <a:xfrm>
            <a:off x="350490"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US Corporate">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screen"/>
          <a:srcRect/>
          <a:stretch>
            <a:fillRect/>
          </a:stretch>
        </p:blipFill>
        <p:spPr bwMode="auto">
          <a:xfrm>
            <a:off x="0" y="5"/>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034558"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7" y="309198"/>
            <a:ext cx="1937265" cy="599522"/>
          </a:xfrm>
          <a:prstGeom prst="rect">
            <a:avLst/>
          </a:prstGeom>
          <a:noFill/>
        </p:spPr>
      </p:pic>
      <p:pic>
        <p:nvPicPr>
          <p:cNvPr id="6" name="Picture 3"/>
          <p:cNvPicPr>
            <a:picLocks noChangeAspect="1" noChangeArrowheads="1"/>
          </p:cNvPicPr>
          <p:nvPr userDrawn="1"/>
        </p:nvPicPr>
        <p:blipFill>
          <a:blip r:embed="rId2" cstate="screen"/>
          <a:srcRect/>
          <a:stretch>
            <a:fillRect/>
          </a:stretch>
        </p:blipFill>
        <p:spPr bwMode="auto">
          <a:xfrm>
            <a:off x="0" y="5"/>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7" y="309198"/>
            <a:ext cx="1937265" cy="599522"/>
          </a:xfrm>
          <a:prstGeom prst="rect">
            <a:avLst/>
          </a:prstGeom>
          <a:noFill/>
        </p:spPr>
      </p:pic>
      <p:sp>
        <p:nvSpPr>
          <p:cNvPr id="11" name="Text Placeholder 7"/>
          <p:cNvSpPr>
            <a:spLocks noGrp="1"/>
          </p:cNvSpPr>
          <p:nvPr>
            <p:ph type="body" sz="quarter" idx="12" hasCustomPrompt="1"/>
          </p:nvPr>
        </p:nvSpPr>
        <p:spPr>
          <a:xfrm>
            <a:off x="350490"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screen"/>
          <a:srcRect/>
          <a:stretch>
            <a:fillRect/>
          </a:stretch>
        </p:blipFill>
        <p:spPr bwMode="auto">
          <a:xfrm>
            <a:off x="0" y="5"/>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142570"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7" y="309198"/>
            <a:ext cx="1937265" cy="599522"/>
          </a:xfrm>
          <a:prstGeom prst="rect">
            <a:avLst/>
          </a:prstGeom>
          <a:noFill/>
        </p:spPr>
      </p:pic>
      <p:pic>
        <p:nvPicPr>
          <p:cNvPr id="6" name="Picture 2"/>
          <p:cNvPicPr>
            <a:picLocks noChangeAspect="1" noChangeArrowheads="1"/>
          </p:cNvPicPr>
          <p:nvPr userDrawn="1"/>
        </p:nvPicPr>
        <p:blipFill>
          <a:blip r:embed="rId2" cstate="screen"/>
          <a:srcRect/>
          <a:stretch>
            <a:fillRect/>
          </a:stretch>
        </p:blipFill>
        <p:spPr bwMode="auto">
          <a:xfrm>
            <a:off x="0" y="5"/>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7" y="309198"/>
            <a:ext cx="1937265" cy="599522"/>
          </a:xfrm>
          <a:prstGeom prst="rect">
            <a:avLst/>
          </a:prstGeom>
          <a:noFill/>
        </p:spPr>
      </p:pic>
      <p:sp>
        <p:nvSpPr>
          <p:cNvPr id="11" name="Text Placeholder 7"/>
          <p:cNvSpPr>
            <a:spLocks noGrp="1"/>
          </p:cNvSpPr>
          <p:nvPr>
            <p:ph type="body" sz="quarter" idx="12" hasCustomPrompt="1"/>
          </p:nvPr>
        </p:nvSpPr>
        <p:spPr>
          <a:xfrm>
            <a:off x="350490"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4"/>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8"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p:nvSpPr>
        <p:spPr>
          <a:xfrm rot="5400000">
            <a:off x="-540816" y="3313562"/>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Media evaluation report</a:t>
            </a:r>
            <a:endParaRPr lang="en-GB" sz="800" kern="1200" dirty="0">
              <a:solidFill>
                <a:srgbClr val="474747">
                  <a:lumMod val="75000"/>
                </a:srgbClr>
              </a:solidFill>
              <a:latin typeface="Arial" pitchFamily="34" charset="0"/>
              <a:ea typeface="+mn-ea"/>
              <a:cs typeface="Arial" pitchFamily="34" charset="0"/>
            </a:endParaRPr>
          </a:p>
        </p:txBody>
      </p:sp>
      <p:sp>
        <p:nvSpPr>
          <p:cNvPr id="12" name="Title 1"/>
          <p:cNvSpPr txBox="1">
            <a:spLocks/>
          </p:cNvSpPr>
          <p:nvPr/>
        </p:nvSpPr>
        <p:spPr>
          <a:xfrm rot="5400000">
            <a:off x="-510487" y="6045318"/>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10" name="Title 1"/>
          <p:cNvSpPr txBox="1">
            <a:spLocks/>
          </p:cNvSpPr>
          <p:nvPr/>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userDrawn="1"/>
        </p:nvSpPr>
        <p:spPr>
          <a:xfrm rot="5400000">
            <a:off x="-548895" y="536774"/>
            <a:ext cx="139386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3"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76821" y="3277557"/>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42206" y="6013599"/>
            <a:ext cx="13767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6" name="Title 1"/>
          <p:cNvSpPr txBox="1">
            <a:spLocks/>
          </p:cNvSpPr>
          <p:nvPr userDrawn="1"/>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pic>
        <p:nvPicPr>
          <p:cNvPr id="17"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xec Summar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Executive summary</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2"/>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Media evaluation report</a:t>
            </a:r>
            <a:endParaRPr lang="en-GB" sz="800" kern="1200" dirty="0">
              <a:solidFill>
                <a:srgbClr val="474747">
                  <a:lumMod val="75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8"/>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8" name="Title 1"/>
          <p:cNvSpPr txBox="1">
            <a:spLocks/>
          </p:cNvSpPr>
          <p:nvPr/>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userDrawn="1"/>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12" name="Title 1"/>
          <p:cNvSpPr txBox="1">
            <a:spLocks/>
          </p:cNvSpPr>
          <p:nvPr userDrawn="1"/>
        </p:nvSpPr>
        <p:spPr>
          <a:xfrm rot="5400000">
            <a:off x="-549098" y="1926257"/>
            <a:ext cx="139386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Executive summary</a:t>
            </a:r>
            <a:endParaRPr lang="en-GB" sz="800" kern="1200" dirty="0">
              <a:solidFill>
                <a:srgbClr val="FFFFFF">
                  <a:lumMod val="85000"/>
                </a:srgbClr>
              </a:solidFill>
              <a:latin typeface="Arial" pitchFamily="34" charset="0"/>
              <a:ea typeface="+mn-ea"/>
              <a:cs typeface="Arial" pitchFamily="34" charset="0"/>
            </a:endParaRPr>
          </a:p>
        </p:txBody>
      </p:sp>
      <p:sp>
        <p:nvSpPr>
          <p:cNvPr id="14" name="Title 1"/>
          <p:cNvSpPr txBox="1">
            <a:spLocks/>
          </p:cNvSpPr>
          <p:nvPr userDrawn="1"/>
        </p:nvSpPr>
        <p:spPr>
          <a:xfrm rot="5400000">
            <a:off x="-540816" y="3313562"/>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24204" y="6031601"/>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6" name="Title 1"/>
          <p:cNvSpPr txBox="1">
            <a:spLocks/>
          </p:cNvSpPr>
          <p:nvPr userDrawn="1"/>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2" y="6597356"/>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epo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2"/>
            <a:ext cx="1377296"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Media evaluation report</a:t>
            </a:r>
            <a:endParaRPr lang="en-GB" sz="800" kern="1200" dirty="0">
              <a:solidFill>
                <a:srgbClr val="FFFFFF">
                  <a:lumMod val="85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8"/>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8" name="Title 1"/>
          <p:cNvSpPr txBox="1">
            <a:spLocks/>
          </p:cNvSpPr>
          <p:nvPr/>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userDrawn="1"/>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40816" y="3313562"/>
            <a:ext cx="1377296"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Media evaluation report</a:t>
            </a:r>
            <a:endParaRPr lang="en-GB" sz="800" kern="1200" dirty="0">
              <a:solidFill>
                <a:srgbClr val="FFFFFF">
                  <a:lumMod val="85000"/>
                </a:srgbClr>
              </a:solidFill>
              <a:latin typeface="Arial" pitchFamily="34" charset="0"/>
              <a:ea typeface="+mn-ea"/>
              <a:cs typeface="Arial" pitchFamily="34" charset="0"/>
            </a:endParaRPr>
          </a:p>
        </p:txBody>
      </p:sp>
      <p:sp>
        <p:nvSpPr>
          <p:cNvPr id="15" name="Title 1"/>
          <p:cNvSpPr txBox="1">
            <a:spLocks/>
          </p:cNvSpPr>
          <p:nvPr userDrawn="1"/>
        </p:nvSpPr>
        <p:spPr>
          <a:xfrm rot="5400000">
            <a:off x="-524204" y="6031601"/>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6" name="Title 1"/>
          <p:cNvSpPr txBox="1">
            <a:spLocks/>
          </p:cNvSpPr>
          <p:nvPr userDrawn="1"/>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2" y="6597356"/>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Glossary &amp; methodolog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2"/>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Media evaluation report</a:t>
            </a:r>
            <a:endParaRPr lang="en-GB" sz="800" kern="1200" dirty="0">
              <a:solidFill>
                <a:srgbClr val="FFFFFF">
                  <a:lumMod val="50000"/>
                </a:srgbClr>
              </a:solidFill>
              <a:latin typeface="Arial" pitchFamily="34" charset="0"/>
              <a:ea typeface="+mn-ea"/>
              <a:cs typeface="Arial" pitchFamily="34" charset="0"/>
            </a:endParaRPr>
          </a:p>
        </p:txBody>
      </p:sp>
      <p:sp>
        <p:nvSpPr>
          <p:cNvPr id="12" name="Title 1"/>
          <p:cNvSpPr txBox="1">
            <a:spLocks/>
          </p:cNvSpPr>
          <p:nvPr/>
        </p:nvSpPr>
        <p:spPr>
          <a:xfrm rot="5400000">
            <a:off x="-550749" y="4689996"/>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Glossary &amp; methodology</a:t>
            </a:r>
            <a:endParaRPr lang="en-GB" sz="800" kern="1200" dirty="0">
              <a:solidFill>
                <a:srgbClr val="FFFFFF">
                  <a:lumMod val="85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8"/>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8" name="Title 1"/>
          <p:cNvSpPr txBox="1">
            <a:spLocks/>
          </p:cNvSpPr>
          <p:nvPr userDrawn="1"/>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9"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76821" y="3277557"/>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50749" y="4689996"/>
            <a:ext cx="139386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Glossary &amp; methodology</a:t>
            </a:r>
            <a:endParaRPr lang="en-GB" sz="800" kern="1200" dirty="0">
              <a:solidFill>
                <a:srgbClr val="FFFFFF">
                  <a:lumMod val="85000"/>
                </a:srgbClr>
              </a:solidFill>
              <a:latin typeface="Arial" pitchFamily="34" charset="0"/>
              <a:ea typeface="+mn-ea"/>
              <a:cs typeface="Arial" pitchFamily="34" charset="0"/>
            </a:endParaRPr>
          </a:p>
        </p:txBody>
      </p:sp>
      <p:sp>
        <p:nvSpPr>
          <p:cNvPr id="16" name="Title 1"/>
          <p:cNvSpPr txBox="1">
            <a:spLocks/>
          </p:cNvSpPr>
          <p:nvPr userDrawn="1"/>
        </p:nvSpPr>
        <p:spPr>
          <a:xfrm rot="5400000">
            <a:off x="-510487" y="6045318"/>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2" y="6597356"/>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arcelona Principle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2"/>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Media evaluation report</a:t>
            </a:r>
            <a:endParaRPr lang="en-GB" sz="800" kern="1200" dirty="0">
              <a:solidFill>
                <a:srgbClr val="FFFFFF">
                  <a:lumMod val="50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8"/>
            <a:ext cx="1313336"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Barcelona Principles</a:t>
            </a:r>
            <a:endParaRPr lang="en-GB" sz="800" kern="1200" dirty="0">
              <a:solidFill>
                <a:srgbClr val="FFFFFF">
                  <a:lumMod val="85000"/>
                </a:srgbClr>
              </a:solidFill>
              <a:latin typeface="Arial" pitchFamily="34" charset="0"/>
              <a:ea typeface="+mn-ea"/>
              <a:cs typeface="Arial" pitchFamily="34" charset="0"/>
            </a:endParaRPr>
          </a:p>
        </p:txBody>
      </p:sp>
      <p:sp>
        <p:nvSpPr>
          <p:cNvPr id="8" name="Title 1"/>
          <p:cNvSpPr txBox="1">
            <a:spLocks/>
          </p:cNvSpPr>
          <p:nvPr/>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userDrawn="1"/>
        </p:nvSpPr>
        <p:spPr>
          <a:xfrm rot="5400000">
            <a:off x="-548895" y="536774"/>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58819" y="3295557"/>
            <a:ext cx="1413302"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10487" y="6045318"/>
            <a:ext cx="1313336"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Barcelona Principles</a:t>
            </a:r>
            <a:endParaRPr lang="en-GB" sz="800" kern="1200" dirty="0">
              <a:solidFill>
                <a:srgbClr val="FFFFFF">
                  <a:lumMod val="85000"/>
                </a:srgbClr>
              </a:solidFill>
              <a:latin typeface="Arial" pitchFamily="34" charset="0"/>
              <a:ea typeface="+mn-ea"/>
              <a:cs typeface="Arial" pitchFamily="34" charset="0"/>
            </a:endParaRPr>
          </a:p>
        </p:txBody>
      </p:sp>
      <p:sp>
        <p:nvSpPr>
          <p:cNvPr id="16" name="Title 1"/>
          <p:cNvSpPr txBox="1">
            <a:spLocks/>
          </p:cNvSpPr>
          <p:nvPr userDrawn="1"/>
        </p:nvSpPr>
        <p:spPr>
          <a:xfrm rot="5400000">
            <a:off x="-550749" y="4689996"/>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2" y="6597356"/>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063792_011.jpg"/>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a:stretch/>
        </p:blipFill>
        <p:spPr>
          <a:xfrm>
            <a:off x="2" y="3"/>
            <a:ext cx="9905999" cy="3209713"/>
          </a:xfrm>
          <a:prstGeom prst="rect">
            <a:avLst/>
          </a:prstGeom>
        </p:spPr>
      </p:pic>
      <p:sp>
        <p:nvSpPr>
          <p:cNvPr id="14" name="Rectangle 13"/>
          <p:cNvSpPr/>
          <p:nvPr userDrawn="1"/>
        </p:nvSpPr>
        <p:spPr>
          <a:xfrm rot="2700000">
            <a:off x="4655461" y="3026244"/>
            <a:ext cx="595087" cy="477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2413" tIns="51206" rIns="102413" bIns="51206" rtlCol="0" anchor="ctr"/>
          <a:lstStyle/>
          <a:p>
            <a:pPr algn="ctr" defTabSz="512064"/>
            <a:endParaRPr lang="en-US" sz="2000" kern="1200">
              <a:solidFill>
                <a:srgbClr val="FFFFFF"/>
              </a:solidFill>
            </a:endParaRPr>
          </a:p>
        </p:txBody>
      </p:sp>
      <p:sp>
        <p:nvSpPr>
          <p:cNvPr id="17" name="Text Placeholder 16"/>
          <p:cNvSpPr>
            <a:spLocks noGrp="1"/>
          </p:cNvSpPr>
          <p:nvPr>
            <p:ph type="body" sz="quarter" idx="10"/>
          </p:nvPr>
        </p:nvSpPr>
        <p:spPr>
          <a:xfrm>
            <a:off x="947361" y="4064002"/>
            <a:ext cx="8011280" cy="1357313"/>
          </a:xfrm>
          <a:prstGeom prst="rect">
            <a:avLst/>
          </a:prstGeom>
        </p:spPr>
        <p:txBody>
          <a:bodyPr vert="horz" lIns="102413" tIns="51206" rIns="102413" bIns="51206"/>
          <a:lstStyle>
            <a:lvl1pPr marL="0" indent="0" algn="ctr">
              <a:lnSpc>
                <a:spcPts val="4816"/>
              </a:lnSpc>
              <a:spcBef>
                <a:spcPts val="0"/>
              </a:spcBef>
              <a:buNone/>
              <a:defRPr sz="4500">
                <a:solidFill>
                  <a:schemeClr val="accent1"/>
                </a:solidFill>
              </a:defRPr>
            </a:lvl1pPr>
            <a:lvl2pPr marL="512064" indent="0">
              <a:buNone/>
              <a:defRPr>
                <a:solidFill>
                  <a:schemeClr val="tx2"/>
                </a:solidFill>
              </a:defRPr>
            </a:lvl2pPr>
            <a:lvl3pPr marL="1024128" indent="0">
              <a:buNone/>
              <a:defRPr>
                <a:solidFill>
                  <a:schemeClr val="tx2"/>
                </a:solidFill>
              </a:defRPr>
            </a:lvl3pPr>
            <a:lvl4pPr marL="1536192" indent="0">
              <a:buNone/>
              <a:defRPr>
                <a:solidFill>
                  <a:schemeClr val="tx2"/>
                </a:solidFill>
              </a:defRPr>
            </a:lvl4pPr>
            <a:lvl5pPr marL="2048256" indent="0">
              <a:buNone/>
              <a:defRPr>
                <a:solidFill>
                  <a:schemeClr val="tx2"/>
                </a:solidFill>
              </a:defRPr>
            </a:lvl5pPr>
          </a:lstStyle>
          <a:p>
            <a:pPr lvl="0"/>
            <a:r>
              <a:rPr lang="en-US" dirty="0" smtClean="0"/>
              <a:t>Click to edit Master text styles</a:t>
            </a:r>
          </a:p>
        </p:txBody>
      </p:sp>
      <p:sp>
        <p:nvSpPr>
          <p:cNvPr id="4" name="Slide Number Placeholder 3"/>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pic>
        <p:nvPicPr>
          <p:cNvPr id="7" name="Picture 6" descr="CISION_LOGO_NO_TAGLINE_RGB.png"/>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8255000" y="6438082"/>
            <a:ext cx="1386151" cy="283397"/>
          </a:xfrm>
          <a:prstGeom prst="rect">
            <a:avLst/>
          </a:prstGeom>
        </p:spPr>
      </p:pic>
    </p:spTree>
    <p:extLst>
      <p:ext uri="{BB962C8B-B14F-4D97-AF65-F5344CB8AC3E}">
        <p14:creationId xmlns:p14="http://schemas.microsoft.com/office/powerpoint/2010/main" xmlns="" val="409117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4"/>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9"/>
            <a:ext cx="170495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Executive summary</a:t>
            </a:r>
            <a:endParaRPr lang="en-GB" sz="800" kern="1200" dirty="0">
              <a:solidFill>
                <a:srgbClr val="FFFFFF">
                  <a:lumMod val="85000"/>
                </a:srgbClr>
              </a:solidFill>
              <a:latin typeface="Arial" pitchFamily="34" charset="0"/>
              <a:ea typeface="+mn-ea"/>
              <a:cs typeface="Arial" pitchFamily="34" charset="0"/>
            </a:endParaRPr>
          </a:p>
        </p:txBody>
      </p:sp>
      <p:sp>
        <p:nvSpPr>
          <p:cNvPr id="14" name="Title 1"/>
          <p:cNvSpPr txBox="1">
            <a:spLocks/>
          </p:cNvSpPr>
          <p:nvPr userDrawn="1"/>
        </p:nvSpPr>
        <p:spPr>
          <a:xfrm rot="5400000">
            <a:off x="-702318" y="2395197"/>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20" name="Title 1"/>
          <p:cNvSpPr txBox="1">
            <a:spLocks/>
          </p:cNvSpPr>
          <p:nvPr userDrawn="1"/>
        </p:nvSpPr>
        <p:spPr>
          <a:xfrm rot="5400000">
            <a:off x="-702318" y="4094004"/>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21" name="Title 1"/>
          <p:cNvSpPr txBox="1">
            <a:spLocks/>
          </p:cNvSpPr>
          <p:nvPr userDrawn="1"/>
        </p:nvSpPr>
        <p:spPr>
          <a:xfrm rot="5400000">
            <a:off x="-732251" y="5821649"/>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4"/>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9"/>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702318" y="2395197"/>
            <a:ext cx="1700808"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Media evaluation report</a:t>
            </a:r>
            <a:endParaRPr lang="en-GB" sz="800" kern="1200" dirty="0">
              <a:solidFill>
                <a:srgbClr val="FFFFFF">
                  <a:lumMod val="85000"/>
                </a:srgbClr>
              </a:solidFill>
              <a:latin typeface="Arial" pitchFamily="34" charset="0"/>
              <a:ea typeface="+mn-ea"/>
              <a:cs typeface="Arial" pitchFamily="34" charset="0"/>
            </a:endParaRPr>
          </a:p>
        </p:txBody>
      </p:sp>
      <p:sp>
        <p:nvSpPr>
          <p:cNvPr id="20" name="Title 1"/>
          <p:cNvSpPr txBox="1">
            <a:spLocks/>
          </p:cNvSpPr>
          <p:nvPr userDrawn="1"/>
        </p:nvSpPr>
        <p:spPr>
          <a:xfrm rot="5400000">
            <a:off x="-702318" y="4094004"/>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21" name="Title 1"/>
          <p:cNvSpPr txBox="1">
            <a:spLocks/>
          </p:cNvSpPr>
          <p:nvPr userDrawn="1"/>
        </p:nvSpPr>
        <p:spPr>
          <a:xfrm rot="5400000">
            <a:off x="-732251" y="5821649"/>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4"/>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9"/>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702318" y="2395197"/>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20" name="Title 1"/>
          <p:cNvSpPr txBox="1">
            <a:spLocks/>
          </p:cNvSpPr>
          <p:nvPr userDrawn="1"/>
        </p:nvSpPr>
        <p:spPr>
          <a:xfrm rot="5400000">
            <a:off x="-702318" y="4094004"/>
            <a:ext cx="1700808"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Glossary &amp; methodology</a:t>
            </a:r>
            <a:endParaRPr lang="en-GB" sz="800" kern="1200" dirty="0">
              <a:solidFill>
                <a:srgbClr val="FFFFFF">
                  <a:lumMod val="85000"/>
                </a:srgbClr>
              </a:solidFill>
              <a:latin typeface="Arial" pitchFamily="34" charset="0"/>
              <a:ea typeface="+mn-ea"/>
              <a:cs typeface="Arial" pitchFamily="34" charset="0"/>
            </a:endParaRPr>
          </a:p>
        </p:txBody>
      </p:sp>
      <p:sp>
        <p:nvSpPr>
          <p:cNvPr id="21" name="Title 1"/>
          <p:cNvSpPr txBox="1">
            <a:spLocks/>
          </p:cNvSpPr>
          <p:nvPr userDrawn="1"/>
        </p:nvSpPr>
        <p:spPr>
          <a:xfrm rot="5400000">
            <a:off x="-732251" y="5821649"/>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8"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4"/>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9"/>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702318" y="2395197"/>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20" name="Title 1"/>
          <p:cNvSpPr txBox="1">
            <a:spLocks/>
          </p:cNvSpPr>
          <p:nvPr userDrawn="1"/>
        </p:nvSpPr>
        <p:spPr>
          <a:xfrm rot="5400000">
            <a:off x="-702318" y="4094004"/>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21" name="Title 1"/>
          <p:cNvSpPr txBox="1">
            <a:spLocks/>
          </p:cNvSpPr>
          <p:nvPr userDrawn="1"/>
        </p:nvSpPr>
        <p:spPr>
          <a:xfrm rot="5400000">
            <a:off x="-732251" y="5821649"/>
            <a:ext cx="1760674"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Barcelona Principles</a:t>
            </a:r>
            <a:endParaRPr lang="en-GB" sz="800" kern="1200" dirty="0">
              <a:solidFill>
                <a:srgbClr val="FFFFFF">
                  <a:lumMod val="85000"/>
                </a:srgbClr>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4" y="95701"/>
            <a:ext cx="1183839" cy="382745"/>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ernational Consumer">
    <p:spTree>
      <p:nvGrpSpPr>
        <p:cNvPr id="1" name=""/>
        <p:cNvGrpSpPr/>
        <p:nvPr/>
      </p:nvGrpSpPr>
      <p:grpSpPr>
        <a:xfrm>
          <a:off x="0" y="0"/>
          <a:ext cx="0" cy="0"/>
          <a:chOff x="0" y="0"/>
          <a:chExt cx="0" cy="0"/>
        </a:xfrm>
      </p:grpSpPr>
      <p:pic>
        <p:nvPicPr>
          <p:cNvPr id="2" name="Picture 1" descr="International-Consumer-2.jpg"/>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a:stretch/>
        </p:blipFill>
        <p:spPr>
          <a:xfrm>
            <a:off x="-1" y="0"/>
            <a:ext cx="9936000" cy="5816600"/>
          </a:xfrm>
          <a:prstGeom prst="rect">
            <a:avLst/>
          </a:prstGeom>
        </p:spPr>
      </p:pic>
      <p:sp>
        <p:nvSpPr>
          <p:cNvPr id="9"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
        <p:nvSpPr>
          <p:cNvPr id="7" name="Text Placeholder 7"/>
          <p:cNvSpPr>
            <a:spLocks noGrp="1"/>
          </p:cNvSpPr>
          <p:nvPr>
            <p:ph type="body" sz="quarter" idx="14" hasCustomPrompt="1"/>
          </p:nvPr>
        </p:nvSpPr>
        <p:spPr>
          <a:xfrm>
            <a:off x="350490" y="5877272"/>
            <a:ext cx="4926546"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1" name="Picture 2" descr="Displaying Gorkana White Logo CMYK.png"/>
          <p:cNvPicPr>
            <a:picLocks noChangeAspect="1" noChangeArrowheads="1"/>
          </p:cNvPicPr>
          <p:nvPr userDrawn="1"/>
        </p:nvPicPr>
        <p:blipFill>
          <a:blip r:embed="rId3" cstate="screen"/>
          <a:srcRect/>
          <a:stretch>
            <a:fillRect/>
          </a:stretch>
        </p:blipFill>
        <p:spPr bwMode="auto">
          <a:xfrm>
            <a:off x="7667624" y="289063"/>
            <a:ext cx="2004739" cy="663439"/>
          </a:xfrm>
          <a:prstGeom prst="rect">
            <a:avLst/>
          </a:prstGeom>
          <a:noFill/>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KUS Consumer">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screen"/>
          <a:srcRect/>
          <a:stretch>
            <a:fillRect/>
          </a:stretch>
        </p:blipFill>
        <p:spPr bwMode="auto">
          <a:xfrm>
            <a:off x="0" y="3"/>
            <a:ext cx="9906000"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674518"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6" y="309198"/>
            <a:ext cx="1937265" cy="599522"/>
          </a:xfrm>
          <a:prstGeom prst="rect">
            <a:avLst/>
          </a:prstGeom>
          <a:noFill/>
        </p:spPr>
      </p:pic>
      <p:pic>
        <p:nvPicPr>
          <p:cNvPr id="6" name="Picture 2"/>
          <p:cNvPicPr>
            <a:picLocks noChangeAspect="1" noChangeArrowheads="1"/>
          </p:cNvPicPr>
          <p:nvPr userDrawn="1"/>
        </p:nvPicPr>
        <p:blipFill>
          <a:blip r:embed="rId2" cstate="screen"/>
          <a:srcRect/>
          <a:stretch>
            <a:fillRect/>
          </a:stretch>
        </p:blipFill>
        <p:spPr bwMode="auto">
          <a:xfrm>
            <a:off x="0" y="3"/>
            <a:ext cx="9906000" cy="5816599"/>
          </a:xfrm>
          <a:prstGeom prst="rect">
            <a:avLst/>
          </a:prstGeom>
          <a:noFill/>
          <a:ln w="9525">
            <a:noFill/>
            <a:miter lim="800000"/>
            <a:headEnd/>
            <a:tailEnd/>
          </a:ln>
          <a:effectLst/>
        </p:spPr>
      </p:pic>
      <p:pic>
        <p:nvPicPr>
          <p:cNvPr id="11"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6" y="309198"/>
            <a:ext cx="1937265" cy="599522"/>
          </a:xfrm>
          <a:prstGeom prst="rect">
            <a:avLst/>
          </a:prstGeom>
          <a:noFill/>
        </p:spPr>
      </p:pic>
      <p:sp>
        <p:nvSpPr>
          <p:cNvPr id="12"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ernational Corporate">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srcRect/>
          <a:stretch>
            <a:fillRect/>
          </a:stretch>
        </p:blipFill>
        <p:spPr bwMode="auto">
          <a:xfrm>
            <a:off x="0" y="0"/>
            <a:ext cx="9906000" cy="5816600"/>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4962550"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6" y="309198"/>
            <a:ext cx="1937265" cy="599522"/>
          </a:xfrm>
          <a:prstGeom prst="rect">
            <a:avLst/>
          </a:prstGeom>
          <a:noFill/>
        </p:spPr>
      </p:pic>
      <p:pic>
        <p:nvPicPr>
          <p:cNvPr id="6" name="Picture 2"/>
          <p:cNvPicPr>
            <a:picLocks noChangeAspect="1" noChangeArrowheads="1"/>
          </p:cNvPicPr>
          <p:nvPr userDrawn="1"/>
        </p:nvPicPr>
        <p:blipFill>
          <a:blip r:embed="rId2" cstate="screen"/>
          <a:srcRect/>
          <a:stretch>
            <a:fillRect/>
          </a:stretch>
        </p:blipFill>
        <p:spPr bwMode="auto">
          <a:xfrm>
            <a:off x="0" y="0"/>
            <a:ext cx="9906000" cy="5816600"/>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6" y="309198"/>
            <a:ext cx="1937265" cy="599522"/>
          </a:xfrm>
          <a:prstGeom prst="rect">
            <a:avLst/>
          </a:prstGeom>
          <a:noFill/>
        </p:spPr>
      </p:pic>
      <p:sp>
        <p:nvSpPr>
          <p:cNvPr id="11"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KUS Corporate">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screen"/>
          <a:srcRect/>
          <a:stretch>
            <a:fillRect/>
          </a:stretch>
        </p:blipFill>
        <p:spPr bwMode="auto">
          <a:xfrm>
            <a:off x="0" y="3"/>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034558"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6" y="309198"/>
            <a:ext cx="1937265" cy="599522"/>
          </a:xfrm>
          <a:prstGeom prst="rect">
            <a:avLst/>
          </a:prstGeom>
          <a:noFill/>
        </p:spPr>
      </p:pic>
      <p:pic>
        <p:nvPicPr>
          <p:cNvPr id="6" name="Picture 3"/>
          <p:cNvPicPr>
            <a:picLocks noChangeAspect="1" noChangeArrowheads="1"/>
          </p:cNvPicPr>
          <p:nvPr userDrawn="1"/>
        </p:nvPicPr>
        <p:blipFill>
          <a:blip r:embed="rId2" cstate="screen"/>
          <a:srcRect/>
          <a:stretch>
            <a:fillRect/>
          </a:stretch>
        </p:blipFill>
        <p:spPr bwMode="auto">
          <a:xfrm>
            <a:off x="0" y="3"/>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6" y="309198"/>
            <a:ext cx="1937265" cy="599522"/>
          </a:xfrm>
          <a:prstGeom prst="rect">
            <a:avLst/>
          </a:prstGeom>
          <a:noFill/>
        </p:spPr>
      </p:pic>
      <p:sp>
        <p:nvSpPr>
          <p:cNvPr id="11"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cial">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screen"/>
          <a:srcRect/>
          <a:stretch>
            <a:fillRect/>
          </a:stretch>
        </p:blipFill>
        <p:spPr bwMode="auto">
          <a:xfrm>
            <a:off x="0" y="3"/>
            <a:ext cx="9903434" cy="5816599"/>
          </a:xfrm>
          <a:prstGeom prst="rect">
            <a:avLst/>
          </a:prstGeom>
          <a:noFill/>
          <a:ln w="9525">
            <a:noFill/>
            <a:miter lim="800000"/>
            <a:headEnd/>
            <a:tailEnd/>
          </a:ln>
          <a:effectLst/>
        </p:spPr>
      </p:pic>
      <p:sp>
        <p:nvSpPr>
          <p:cNvPr id="7" name="Text Placeholder 7"/>
          <p:cNvSpPr>
            <a:spLocks noGrp="1"/>
          </p:cNvSpPr>
          <p:nvPr>
            <p:ph type="body" sz="quarter" idx="14" hasCustomPrompt="1"/>
          </p:nvPr>
        </p:nvSpPr>
        <p:spPr>
          <a:xfrm>
            <a:off x="350490" y="5877272"/>
            <a:ext cx="5142570" cy="432048"/>
          </a:xfrm>
        </p:spPr>
        <p:txBody>
          <a:bodyPr>
            <a:noAutofit/>
          </a:bodyPr>
          <a:lstStyle>
            <a:lvl1pPr algn="l">
              <a:buNone/>
              <a:defRPr sz="2400" b="1" baseline="0">
                <a:solidFill>
                  <a:schemeClr val="tx2"/>
                </a:solidFill>
              </a:defRPr>
            </a:lvl1pPr>
          </a:lstStyle>
          <a:p>
            <a:r>
              <a:rPr lang="en-GB" sz="2000" b="1" i="0" dirty="0" smtClean="0">
                <a:solidFill>
                  <a:srgbClr val="002060"/>
                </a:solidFill>
              </a:rPr>
              <a:t>Presentation Title</a:t>
            </a:r>
            <a:endParaRPr lang="en-GB" sz="2000" b="1" i="0" dirty="0">
              <a:solidFill>
                <a:srgbClr val="002060"/>
              </a:solidFill>
            </a:endParaRPr>
          </a:p>
        </p:txBody>
      </p:sp>
      <p:pic>
        <p:nvPicPr>
          <p:cNvPr id="10" name="Picture 2" descr="x:\Marketing\Current Marketing - 2006 onwards\Omar\Gorkana Logo Pack\Gorkana_white_300.png"/>
          <p:cNvPicPr>
            <a:picLocks noChangeAspect="1" noChangeArrowheads="1"/>
          </p:cNvPicPr>
          <p:nvPr/>
        </p:nvPicPr>
        <p:blipFill>
          <a:blip r:embed="rId3" cstate="screen"/>
          <a:srcRect/>
          <a:stretch>
            <a:fillRect/>
          </a:stretch>
        </p:blipFill>
        <p:spPr bwMode="auto">
          <a:xfrm>
            <a:off x="7683306" y="309198"/>
            <a:ext cx="1937265" cy="599522"/>
          </a:xfrm>
          <a:prstGeom prst="rect">
            <a:avLst/>
          </a:prstGeom>
          <a:noFill/>
        </p:spPr>
      </p:pic>
      <p:pic>
        <p:nvPicPr>
          <p:cNvPr id="6" name="Picture 2"/>
          <p:cNvPicPr>
            <a:picLocks noChangeAspect="1" noChangeArrowheads="1"/>
          </p:cNvPicPr>
          <p:nvPr userDrawn="1"/>
        </p:nvPicPr>
        <p:blipFill>
          <a:blip r:embed="rId2" cstate="screen"/>
          <a:srcRect/>
          <a:stretch>
            <a:fillRect/>
          </a:stretch>
        </p:blipFill>
        <p:spPr bwMode="auto">
          <a:xfrm>
            <a:off x="0" y="3"/>
            <a:ext cx="9903434" cy="5816599"/>
          </a:xfrm>
          <a:prstGeom prst="rect">
            <a:avLst/>
          </a:prstGeom>
          <a:noFill/>
          <a:ln w="9525">
            <a:noFill/>
            <a:miter lim="800000"/>
            <a:headEnd/>
            <a:tailEnd/>
          </a:ln>
          <a:effectLst/>
        </p:spPr>
      </p:pic>
      <p:pic>
        <p:nvPicPr>
          <p:cNvPr id="8" name="Picture 2" descr="x:\Marketing\Current Marketing - 2006 onwards\Omar\Gorkana Logo Pack\Gorkana_white_300.png"/>
          <p:cNvPicPr>
            <a:picLocks noChangeAspect="1" noChangeArrowheads="1"/>
          </p:cNvPicPr>
          <p:nvPr userDrawn="1"/>
        </p:nvPicPr>
        <p:blipFill>
          <a:blip r:embed="rId3" cstate="screen"/>
          <a:srcRect/>
          <a:stretch>
            <a:fillRect/>
          </a:stretch>
        </p:blipFill>
        <p:spPr bwMode="auto">
          <a:xfrm>
            <a:off x="7683306" y="309198"/>
            <a:ext cx="1937265" cy="599522"/>
          </a:xfrm>
          <a:prstGeom prst="rect">
            <a:avLst/>
          </a:prstGeom>
          <a:noFill/>
        </p:spPr>
      </p:pic>
      <p:sp>
        <p:nvSpPr>
          <p:cNvPr id="11" name="Text Placeholder 7"/>
          <p:cNvSpPr>
            <a:spLocks noGrp="1"/>
          </p:cNvSpPr>
          <p:nvPr>
            <p:ph type="body" sz="quarter" idx="12" hasCustomPrompt="1"/>
          </p:nvPr>
        </p:nvSpPr>
        <p:spPr>
          <a:xfrm>
            <a:off x="350489" y="6309320"/>
            <a:ext cx="6186687" cy="432048"/>
          </a:xfrm>
        </p:spPr>
        <p:txBody>
          <a:bodyPr>
            <a:noAutofit/>
          </a:bodyPr>
          <a:lstStyle>
            <a:lvl1pPr algn="l">
              <a:buNone/>
              <a:defRPr sz="1600" b="0" baseline="0">
                <a:solidFill>
                  <a:schemeClr val="tx2"/>
                </a:solidFill>
              </a:defRPr>
            </a:lvl1pPr>
          </a:lstStyle>
          <a:p>
            <a:r>
              <a:rPr lang="en-GB" sz="2000" b="1" i="0" dirty="0" smtClean="0">
                <a:solidFill>
                  <a:srgbClr val="002060"/>
                </a:solidFill>
              </a:rPr>
              <a:t>Monthly report</a:t>
            </a:r>
            <a:endParaRPr lang="en-GB" sz="2000" b="1" i="0" dirty="0">
              <a:solidFill>
                <a:srgbClr val="00206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8"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Media evaluation report</a:t>
            </a:r>
            <a:endParaRPr lang="en-GB" sz="800" kern="1200" dirty="0">
              <a:solidFill>
                <a:srgbClr val="474747">
                  <a:lumMod val="75000"/>
                </a:srgbClr>
              </a:solidFill>
              <a:latin typeface="Arial" pitchFamily="34" charset="0"/>
              <a:ea typeface="+mn-ea"/>
              <a:cs typeface="Arial" pitchFamily="34" charset="0"/>
            </a:endParaRPr>
          </a:p>
        </p:txBody>
      </p:sp>
      <p:sp>
        <p:nvSpPr>
          <p:cNvPr id="12"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10"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userDrawn="1"/>
        </p:nvSpPr>
        <p:spPr>
          <a:xfrm rot="5400000">
            <a:off x="-548895" y="536773"/>
            <a:ext cx="139386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3"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76821" y="3277556"/>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42206" y="6013598"/>
            <a:ext cx="13767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pic>
        <p:nvPicPr>
          <p:cNvPr id="17"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ype">
    <p:spTree>
      <p:nvGrpSpPr>
        <p:cNvPr id="1" name=""/>
        <p:cNvGrpSpPr/>
        <p:nvPr/>
      </p:nvGrpSpPr>
      <p:grpSpPr>
        <a:xfrm>
          <a:off x="0" y="0"/>
          <a:ext cx="0" cy="0"/>
          <a:chOff x="0" y="0"/>
          <a:chExt cx="0" cy="0"/>
        </a:xfrm>
      </p:grpSpPr>
      <p:sp>
        <p:nvSpPr>
          <p:cNvPr id="14" name="Rectangle 13"/>
          <p:cNvSpPr/>
          <p:nvPr userDrawn="1"/>
        </p:nvSpPr>
        <p:spPr>
          <a:xfrm>
            <a:off x="0" y="3"/>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Rectangle 15"/>
          <p:cNvSpPr/>
          <p:nvPr userDrawn="1"/>
        </p:nvSpPr>
        <p:spPr>
          <a:xfrm rot="2751895">
            <a:off x="4765150"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5" name="Text Placeholder 14"/>
          <p:cNvSpPr>
            <a:spLocks noGrp="1"/>
          </p:cNvSpPr>
          <p:nvPr>
            <p:ph type="body" sz="quarter" idx="10"/>
          </p:nvPr>
        </p:nvSpPr>
        <p:spPr>
          <a:xfrm>
            <a:off x="495300" y="1661886"/>
            <a:ext cx="8915400" cy="4172178"/>
          </a:xfrm>
          <a:prstGeom prst="rect">
            <a:avLst/>
          </a:prstGeom>
        </p:spPr>
        <p:txBody>
          <a:bodyPr vert="horz" lIns="102413" tIns="51206" rIns="102413" bIns="51206"/>
          <a:lstStyle>
            <a:lvl1pPr>
              <a:buClr>
                <a:srgbClr val="F15D2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9"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smtClean="0"/>
              <a:t>Click to edit Master title style</a:t>
            </a:r>
            <a:endParaRPr lang="en-US" dirty="0"/>
          </a:p>
        </p:txBody>
      </p:sp>
      <p:pic>
        <p:nvPicPr>
          <p:cNvPr id="8" name="Picture 7" descr="CISION_LOGO_NO_TAGLINE_RGB.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8255000" y="6438082"/>
            <a:ext cx="1386151" cy="283397"/>
          </a:xfrm>
          <a:prstGeom prst="rect">
            <a:avLst/>
          </a:prstGeom>
        </p:spPr>
      </p:pic>
    </p:spTree>
    <p:extLst>
      <p:ext uri="{BB962C8B-B14F-4D97-AF65-F5344CB8AC3E}">
        <p14:creationId xmlns:p14="http://schemas.microsoft.com/office/powerpoint/2010/main" xmlns="" val="1784944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Exec Summar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Executive summary</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Media evaluation report</a:t>
            </a:r>
            <a:endParaRPr lang="en-GB" sz="800" kern="1200" dirty="0">
              <a:solidFill>
                <a:srgbClr val="474747">
                  <a:lumMod val="75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8"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12" name="Title 1"/>
          <p:cNvSpPr txBox="1">
            <a:spLocks/>
          </p:cNvSpPr>
          <p:nvPr userDrawn="1"/>
        </p:nvSpPr>
        <p:spPr>
          <a:xfrm rot="5400000">
            <a:off x="-549098" y="1926257"/>
            <a:ext cx="139386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Executive summary</a:t>
            </a:r>
            <a:endParaRPr lang="en-GB" sz="800" kern="1200" dirty="0">
              <a:solidFill>
                <a:srgbClr val="FFFFFF">
                  <a:lumMod val="85000"/>
                </a:srgbClr>
              </a:solidFill>
              <a:latin typeface="Arial" pitchFamily="34" charset="0"/>
              <a:ea typeface="+mn-ea"/>
              <a:cs typeface="Arial" pitchFamily="34" charset="0"/>
            </a:endParaRPr>
          </a:p>
        </p:txBody>
      </p:sp>
      <p:sp>
        <p:nvSpPr>
          <p:cNvPr id="14" name="Title 1"/>
          <p:cNvSpPr txBox="1">
            <a:spLocks/>
          </p:cNvSpPr>
          <p:nvPr userDrawn="1"/>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24204" y="6031600"/>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epor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1"/>
            <a:ext cx="1377296"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Media evaluation report</a:t>
            </a:r>
            <a:endParaRPr lang="en-GB" sz="800" kern="1200" dirty="0">
              <a:solidFill>
                <a:srgbClr val="FFFFFF">
                  <a:lumMod val="85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8"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40816" y="3313561"/>
            <a:ext cx="1377296"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Media evaluation report</a:t>
            </a:r>
            <a:endParaRPr lang="en-GB" sz="800" kern="1200" dirty="0">
              <a:solidFill>
                <a:srgbClr val="FFFFFF">
                  <a:lumMod val="85000"/>
                </a:srgbClr>
              </a:solidFill>
              <a:latin typeface="Arial" pitchFamily="34" charset="0"/>
              <a:ea typeface="+mn-ea"/>
              <a:cs typeface="Arial" pitchFamily="34" charset="0"/>
            </a:endParaRPr>
          </a:p>
        </p:txBody>
      </p:sp>
      <p:sp>
        <p:nvSpPr>
          <p:cNvPr id="15" name="Title 1"/>
          <p:cNvSpPr txBox="1">
            <a:spLocks/>
          </p:cNvSpPr>
          <p:nvPr userDrawn="1"/>
        </p:nvSpPr>
        <p:spPr>
          <a:xfrm rot="5400000">
            <a:off x="-524204" y="6031600"/>
            <a:ext cx="134077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Glossary &amp; methodolog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Media evaluation report</a:t>
            </a:r>
            <a:endParaRPr lang="en-GB" sz="800" kern="1200" dirty="0">
              <a:solidFill>
                <a:srgbClr val="FFFFFF">
                  <a:lumMod val="50000"/>
                </a:srgbClr>
              </a:solidFill>
              <a:latin typeface="Arial" pitchFamily="34" charset="0"/>
              <a:ea typeface="+mn-ea"/>
              <a:cs typeface="Arial" pitchFamily="34" charset="0"/>
            </a:endParaRPr>
          </a:p>
        </p:txBody>
      </p:sp>
      <p:sp>
        <p:nvSpPr>
          <p:cNvPr id="12" name="Title 1"/>
          <p:cNvSpPr txBox="1">
            <a:spLocks/>
          </p:cNvSpPr>
          <p:nvPr/>
        </p:nvSpPr>
        <p:spPr>
          <a:xfrm rot="5400000">
            <a:off x="-550749" y="4689995"/>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Glossary &amp; methodology</a:t>
            </a:r>
            <a:endParaRPr lang="en-GB" sz="800" kern="1200" dirty="0">
              <a:solidFill>
                <a:srgbClr val="FFFFFF">
                  <a:lumMod val="85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Barcelona Principles</a:t>
            </a:r>
            <a:endParaRPr lang="en-GB" sz="800" kern="1200" dirty="0">
              <a:solidFill>
                <a:srgbClr val="474747">
                  <a:lumMod val="75000"/>
                </a:srgbClr>
              </a:solidFill>
              <a:latin typeface="Arial" pitchFamily="34" charset="0"/>
              <a:ea typeface="+mn-ea"/>
              <a:cs typeface="Arial" pitchFamily="34" charset="0"/>
            </a:endParaRPr>
          </a:p>
        </p:txBody>
      </p:sp>
      <p:sp>
        <p:nvSpPr>
          <p:cNvPr id="8"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9"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76821" y="3277556"/>
            <a:ext cx="144930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50749" y="4689995"/>
            <a:ext cx="139386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Glossary &amp; methodology</a:t>
            </a:r>
            <a:endParaRPr lang="en-GB" sz="800" kern="1200" dirty="0">
              <a:solidFill>
                <a:srgbClr val="FFFFFF">
                  <a:lumMod val="85000"/>
                </a:srgbClr>
              </a:solidFill>
              <a:latin typeface="Arial" pitchFamily="34" charset="0"/>
              <a:ea typeface="+mn-ea"/>
              <a:cs typeface="Arial" pitchFamily="34" charset="0"/>
            </a:endParaRPr>
          </a:p>
        </p:txBody>
      </p:sp>
      <p:sp>
        <p:nvSpPr>
          <p:cNvPr id="16" name="Title 1"/>
          <p:cNvSpPr txBox="1">
            <a:spLocks/>
          </p:cNvSpPr>
          <p:nvPr userDrawn="1"/>
        </p:nvSpPr>
        <p:spPr>
          <a:xfrm rot="5400000">
            <a:off x="-510487" y="6045317"/>
            <a:ext cx="131333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arcelona Principle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6" name="Title 1"/>
          <p:cNvSpPr txBox="1">
            <a:spLocks/>
          </p:cNvSpPr>
          <p:nvPr/>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Contents</a:t>
            </a:r>
            <a:endParaRPr lang="en-GB" sz="800" kern="1200" dirty="0">
              <a:solidFill>
                <a:srgbClr val="FFFFFF">
                  <a:lumMod val="50000"/>
                </a:srgbClr>
              </a:solidFill>
              <a:latin typeface="Arial" pitchFamily="34" charset="0"/>
              <a:ea typeface="+mn-ea"/>
              <a:cs typeface="Arial" pitchFamily="34" charset="0"/>
            </a:endParaRPr>
          </a:p>
        </p:txBody>
      </p:sp>
      <p:sp>
        <p:nvSpPr>
          <p:cNvPr id="10" name="Title 1"/>
          <p:cNvSpPr txBox="1">
            <a:spLocks/>
          </p:cNvSpPr>
          <p:nvPr/>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Executive summary</a:t>
            </a:r>
            <a:endParaRPr lang="en-GB" sz="800" kern="1200" dirty="0">
              <a:solidFill>
                <a:srgbClr val="474747">
                  <a:lumMod val="75000"/>
                </a:srgbClr>
              </a:solidFill>
              <a:latin typeface="Arial" pitchFamily="34" charset="0"/>
              <a:ea typeface="+mn-ea"/>
              <a:cs typeface="Arial" pitchFamily="34" charset="0"/>
            </a:endParaRPr>
          </a:p>
        </p:txBody>
      </p:sp>
      <p:sp>
        <p:nvSpPr>
          <p:cNvPr id="11" name="Title 1"/>
          <p:cNvSpPr txBox="1">
            <a:spLocks/>
          </p:cNvSpPr>
          <p:nvPr/>
        </p:nvSpPr>
        <p:spPr>
          <a:xfrm rot="5400000">
            <a:off x="-540816" y="3313561"/>
            <a:ext cx="1377296"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FFFFFF">
                    <a:lumMod val="50000"/>
                  </a:srgbClr>
                </a:solidFill>
                <a:latin typeface="Arial" pitchFamily="34" charset="0"/>
                <a:ea typeface="+mn-ea"/>
                <a:cs typeface="Arial" pitchFamily="34" charset="0"/>
              </a:rPr>
              <a:t>Media evaluation report</a:t>
            </a:r>
            <a:endParaRPr lang="en-GB" sz="800" kern="1200" dirty="0">
              <a:solidFill>
                <a:srgbClr val="FFFFFF">
                  <a:lumMod val="50000"/>
                </a:srgbClr>
              </a:solidFill>
              <a:latin typeface="Arial" pitchFamily="34" charset="0"/>
              <a:ea typeface="+mn-ea"/>
              <a:cs typeface="Arial" pitchFamily="34" charset="0"/>
            </a:endParaRPr>
          </a:p>
        </p:txBody>
      </p:sp>
      <p:sp>
        <p:nvSpPr>
          <p:cNvPr id="13" name="Title 1"/>
          <p:cNvSpPr txBox="1">
            <a:spLocks/>
          </p:cNvSpPr>
          <p:nvPr/>
        </p:nvSpPr>
        <p:spPr>
          <a:xfrm rot="5400000">
            <a:off x="-510487" y="6045317"/>
            <a:ext cx="1313336"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Barcelona Principles</a:t>
            </a:r>
            <a:endParaRPr lang="en-GB" sz="800" kern="1200" dirty="0">
              <a:solidFill>
                <a:srgbClr val="FFFFFF">
                  <a:lumMod val="85000"/>
                </a:srgbClr>
              </a:solidFill>
              <a:latin typeface="Arial" pitchFamily="34" charset="0"/>
              <a:ea typeface="+mn-ea"/>
              <a:cs typeface="Arial" pitchFamily="34" charset="0"/>
            </a:endParaRPr>
          </a:p>
        </p:txBody>
      </p:sp>
      <p:sp>
        <p:nvSpPr>
          <p:cNvPr id="8" name="Title 1"/>
          <p:cNvSpPr txBox="1">
            <a:spLocks/>
          </p:cNvSpPr>
          <p:nvPr/>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lumMod val="75000"/>
                  </a:srgbClr>
                </a:solidFill>
                <a:latin typeface="Arial" pitchFamily="34" charset="0"/>
                <a:ea typeface="+mn-ea"/>
                <a:cs typeface="Arial" pitchFamily="34" charset="0"/>
              </a:rPr>
              <a:t>Glossary &amp; methodology</a:t>
            </a:r>
            <a:endParaRPr lang="en-GB" sz="800" kern="1200" dirty="0">
              <a:solidFill>
                <a:srgbClr val="474747">
                  <a:lumMod val="75000"/>
                </a:srgbClr>
              </a:solidFill>
              <a:latin typeface="Arial" pitchFamily="34" charset="0"/>
              <a:ea typeface="+mn-ea"/>
              <a:cs typeface="Arial" pitchFamily="34" charset="0"/>
            </a:endParaRPr>
          </a:p>
        </p:txBody>
      </p:sp>
      <p:sp>
        <p:nvSpPr>
          <p:cNvPr id="9" name="Title 1"/>
          <p:cNvSpPr txBox="1">
            <a:spLocks/>
          </p:cNvSpPr>
          <p:nvPr userDrawn="1"/>
        </p:nvSpPr>
        <p:spPr>
          <a:xfrm rot="5400000">
            <a:off x="-548895" y="536773"/>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Contents</a:t>
            </a:r>
            <a:endParaRPr lang="en-GB" sz="800" kern="1200" dirty="0">
              <a:solidFill>
                <a:srgbClr val="474747"/>
              </a:solidFill>
              <a:latin typeface="Arial" pitchFamily="34" charset="0"/>
              <a:ea typeface="+mn-ea"/>
              <a:cs typeface="Arial" pitchFamily="34" charset="0"/>
            </a:endParaRPr>
          </a:p>
        </p:txBody>
      </p:sp>
      <p:sp>
        <p:nvSpPr>
          <p:cNvPr id="12" name="Title 1"/>
          <p:cNvSpPr txBox="1">
            <a:spLocks/>
          </p:cNvSpPr>
          <p:nvPr userDrawn="1"/>
        </p:nvSpPr>
        <p:spPr>
          <a:xfrm rot="5400000">
            <a:off x="-549098" y="1926257"/>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558819" y="3295557"/>
            <a:ext cx="1413302"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15" name="Title 1"/>
          <p:cNvSpPr txBox="1">
            <a:spLocks/>
          </p:cNvSpPr>
          <p:nvPr userDrawn="1"/>
        </p:nvSpPr>
        <p:spPr>
          <a:xfrm rot="5400000">
            <a:off x="-510487" y="6045317"/>
            <a:ext cx="1313336"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Barcelona Principles</a:t>
            </a:r>
            <a:endParaRPr lang="en-GB" sz="800" kern="1200" dirty="0">
              <a:solidFill>
                <a:srgbClr val="FFFFFF">
                  <a:lumMod val="85000"/>
                </a:srgbClr>
              </a:solidFill>
              <a:latin typeface="Arial" pitchFamily="34" charset="0"/>
              <a:ea typeface="+mn-ea"/>
              <a:cs typeface="Arial" pitchFamily="34" charset="0"/>
            </a:endParaRPr>
          </a:p>
        </p:txBody>
      </p:sp>
      <p:sp>
        <p:nvSpPr>
          <p:cNvPr id="16" name="Title 1"/>
          <p:cNvSpPr txBox="1">
            <a:spLocks/>
          </p:cNvSpPr>
          <p:nvPr userDrawn="1"/>
        </p:nvSpPr>
        <p:spPr>
          <a:xfrm rot="5400000">
            <a:off x="-550749" y="4689995"/>
            <a:ext cx="139386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17" name="Slide Number Placeholder 6"/>
          <p:cNvSpPr txBox="1">
            <a:spLocks/>
          </p:cNvSpPr>
          <p:nvPr userDrawn="1"/>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fld id="{7BCC8D0D-EAEC-449D-9161-023DFF90F2E2}" type="slidenum">
              <a:rPr lang="en-US" kern="1200" smtClean="0">
                <a:solidFill>
                  <a:srgbClr val="1F325E"/>
                </a:solidFill>
                <a:ea typeface="+mn-ea"/>
              </a:rPr>
              <a:pPr eaLnBrk="0" fontAlgn="base" hangingPunct="0">
                <a:lnSpc>
                  <a:spcPct val="85000"/>
                </a:lnSpc>
                <a:spcBef>
                  <a:spcPct val="0"/>
                </a:spcBef>
                <a:spcAft>
                  <a:spcPct val="0"/>
                </a:spcAft>
                <a:defRPr/>
              </a:pPr>
              <a:t>‹#›</a:t>
            </a:fld>
            <a:endParaRPr lang="en-US" kern="1200" dirty="0">
              <a:solidFill>
                <a:srgbClr val="1F325E"/>
              </a:solidFill>
              <a:ea typeface="+mn-ea"/>
            </a:endParaRPr>
          </a:p>
        </p:txBody>
      </p:sp>
      <p:pic>
        <p:nvPicPr>
          <p:cNvPr id="1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8"/>
            <a:ext cx="1704950"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Executive summary</a:t>
            </a:r>
            <a:endParaRPr lang="en-GB" sz="800" kern="1200" dirty="0">
              <a:solidFill>
                <a:srgbClr val="FFFFFF">
                  <a:lumMod val="85000"/>
                </a:srgbClr>
              </a:solidFill>
              <a:latin typeface="Arial" pitchFamily="34" charset="0"/>
              <a:ea typeface="+mn-ea"/>
              <a:cs typeface="Arial" pitchFamily="34" charset="0"/>
            </a:endParaRPr>
          </a:p>
        </p:txBody>
      </p:sp>
      <p:sp>
        <p:nvSpPr>
          <p:cNvPr id="14" name="Title 1"/>
          <p:cNvSpPr txBox="1">
            <a:spLocks/>
          </p:cNvSpPr>
          <p:nvPr userDrawn="1"/>
        </p:nvSpPr>
        <p:spPr>
          <a:xfrm rot="5400000">
            <a:off x="-702318" y="2395196"/>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20" name="Title 1"/>
          <p:cNvSpPr txBox="1">
            <a:spLocks/>
          </p:cNvSpPr>
          <p:nvPr userDrawn="1"/>
        </p:nvSpPr>
        <p:spPr>
          <a:xfrm rot="5400000">
            <a:off x="-702318" y="4094003"/>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21" name="Title 1"/>
          <p:cNvSpPr txBox="1">
            <a:spLocks/>
          </p:cNvSpPr>
          <p:nvPr userDrawn="1"/>
        </p:nvSpPr>
        <p:spPr>
          <a:xfrm rot="5400000">
            <a:off x="-732251" y="5821648"/>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8"/>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702318" y="2395196"/>
            <a:ext cx="1700808"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Media evaluation report</a:t>
            </a:r>
            <a:endParaRPr lang="en-GB" sz="800" kern="1200" dirty="0">
              <a:solidFill>
                <a:srgbClr val="FFFFFF">
                  <a:lumMod val="85000"/>
                </a:srgbClr>
              </a:solidFill>
              <a:latin typeface="Arial" pitchFamily="34" charset="0"/>
              <a:ea typeface="+mn-ea"/>
              <a:cs typeface="Arial" pitchFamily="34" charset="0"/>
            </a:endParaRPr>
          </a:p>
        </p:txBody>
      </p:sp>
      <p:sp>
        <p:nvSpPr>
          <p:cNvPr id="20" name="Title 1"/>
          <p:cNvSpPr txBox="1">
            <a:spLocks/>
          </p:cNvSpPr>
          <p:nvPr userDrawn="1"/>
        </p:nvSpPr>
        <p:spPr>
          <a:xfrm rot="5400000">
            <a:off x="-702318" y="4094003"/>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21" name="Title 1"/>
          <p:cNvSpPr txBox="1">
            <a:spLocks/>
          </p:cNvSpPr>
          <p:nvPr userDrawn="1"/>
        </p:nvSpPr>
        <p:spPr>
          <a:xfrm rot="5400000">
            <a:off x="-732251" y="5821648"/>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8"/>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702318" y="2395196"/>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20" name="Title 1"/>
          <p:cNvSpPr txBox="1">
            <a:spLocks/>
          </p:cNvSpPr>
          <p:nvPr userDrawn="1"/>
        </p:nvSpPr>
        <p:spPr>
          <a:xfrm rot="5400000">
            <a:off x="-702318" y="4094003"/>
            <a:ext cx="1700808"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Glossary &amp; methodology</a:t>
            </a:r>
            <a:endParaRPr lang="en-GB" sz="800" kern="1200" dirty="0">
              <a:solidFill>
                <a:srgbClr val="FFFFFF">
                  <a:lumMod val="85000"/>
                </a:srgbClr>
              </a:solidFill>
              <a:latin typeface="Arial" pitchFamily="34" charset="0"/>
              <a:ea typeface="+mn-ea"/>
              <a:cs typeface="Arial" pitchFamily="34" charset="0"/>
            </a:endParaRPr>
          </a:p>
        </p:txBody>
      </p:sp>
      <p:sp>
        <p:nvSpPr>
          <p:cNvPr id="21" name="Title 1"/>
          <p:cNvSpPr txBox="1">
            <a:spLocks/>
          </p:cNvSpPr>
          <p:nvPr userDrawn="1"/>
        </p:nvSpPr>
        <p:spPr>
          <a:xfrm rot="5400000">
            <a:off x="-732251" y="5821648"/>
            <a:ext cx="1760674"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Barcelona Principles</a:t>
            </a:r>
            <a:endParaRPr lang="en-GB" sz="800" kern="1200" dirty="0">
              <a:solidFill>
                <a:srgbClr val="474747"/>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Conten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16497" y="0"/>
            <a:ext cx="6641835" cy="562074"/>
          </a:xfrm>
          <a:prstGeom prst="rect">
            <a:avLst/>
          </a:prstGeom>
        </p:spPr>
        <p:txBody>
          <a:bodyPr anchor="ctr">
            <a:noAutofit/>
          </a:bodyPr>
          <a:lstStyle>
            <a:lvl1pPr algn="l">
              <a:defRPr sz="2200" b="1" baseline="0">
                <a:solidFill>
                  <a:schemeClr val="tx1"/>
                </a:solidFill>
              </a:defRPr>
            </a:lvl1pPr>
          </a:lstStyle>
          <a:p>
            <a:r>
              <a:rPr lang="en-US" dirty="0" smtClean="0"/>
              <a:t>Slide Title</a:t>
            </a:r>
            <a:endParaRPr lang="en-GB" dirty="0"/>
          </a:p>
        </p:txBody>
      </p:sp>
      <p:sp>
        <p:nvSpPr>
          <p:cNvPr id="7" name="Title 1"/>
          <p:cNvSpPr txBox="1">
            <a:spLocks/>
          </p:cNvSpPr>
          <p:nvPr/>
        </p:nvSpPr>
        <p:spPr>
          <a:xfrm rot="5400000">
            <a:off x="-548895" y="536773"/>
            <a:ext cx="1393860" cy="312035"/>
          </a:xfrm>
          <a:prstGeom prst="rect">
            <a:avLst/>
          </a:prstGeom>
          <a:solidFill>
            <a:srgbClr val="002060"/>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Contents</a:t>
            </a:r>
            <a:endParaRPr lang="en-GB" sz="800" kern="1200" dirty="0">
              <a:solidFill>
                <a:srgbClr val="FFFFFF">
                  <a:lumMod val="85000"/>
                </a:srgbClr>
              </a:solidFill>
              <a:latin typeface="Arial" pitchFamily="34" charset="0"/>
              <a:ea typeface="+mn-ea"/>
              <a:cs typeface="Arial" pitchFamily="34" charset="0"/>
            </a:endParaRPr>
          </a:p>
        </p:txBody>
      </p:sp>
      <p:sp>
        <p:nvSpPr>
          <p:cNvPr id="11" name="Title 1"/>
          <p:cNvSpPr txBox="1">
            <a:spLocks/>
          </p:cNvSpPr>
          <p:nvPr userDrawn="1"/>
        </p:nvSpPr>
        <p:spPr>
          <a:xfrm rot="5400000">
            <a:off x="-704440" y="692318"/>
            <a:ext cx="1704950"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Executive summary</a:t>
            </a:r>
            <a:endParaRPr lang="en-GB" sz="800" kern="1200" dirty="0">
              <a:solidFill>
                <a:srgbClr val="474747"/>
              </a:solidFill>
              <a:latin typeface="Arial" pitchFamily="34" charset="0"/>
              <a:ea typeface="+mn-ea"/>
              <a:cs typeface="Arial" pitchFamily="34" charset="0"/>
            </a:endParaRPr>
          </a:p>
        </p:txBody>
      </p:sp>
      <p:sp>
        <p:nvSpPr>
          <p:cNvPr id="14" name="Title 1"/>
          <p:cNvSpPr txBox="1">
            <a:spLocks/>
          </p:cNvSpPr>
          <p:nvPr userDrawn="1"/>
        </p:nvSpPr>
        <p:spPr>
          <a:xfrm rot="5400000">
            <a:off x="-702318" y="2395196"/>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Media evaluation report</a:t>
            </a:r>
            <a:endParaRPr lang="en-GB" sz="800" kern="1200" dirty="0">
              <a:solidFill>
                <a:srgbClr val="474747"/>
              </a:solidFill>
              <a:latin typeface="Arial" pitchFamily="34" charset="0"/>
              <a:ea typeface="+mn-ea"/>
              <a:cs typeface="Arial" pitchFamily="34" charset="0"/>
            </a:endParaRPr>
          </a:p>
        </p:txBody>
      </p:sp>
      <p:sp>
        <p:nvSpPr>
          <p:cNvPr id="20" name="Title 1"/>
          <p:cNvSpPr txBox="1">
            <a:spLocks/>
          </p:cNvSpPr>
          <p:nvPr userDrawn="1"/>
        </p:nvSpPr>
        <p:spPr>
          <a:xfrm rot="5400000">
            <a:off x="-702318" y="4094003"/>
            <a:ext cx="1700808" cy="312035"/>
          </a:xfrm>
          <a:prstGeom prst="rect">
            <a:avLst/>
          </a:prstGeom>
          <a:solidFill>
            <a:schemeClr val="bg1">
              <a:lumMod val="85000"/>
            </a:schemeClr>
          </a:solidFill>
        </p:spPr>
        <p:txBody>
          <a:bodyPr anchor="ctr">
            <a:noAutofit/>
          </a:bodyPr>
          <a:lstStyle/>
          <a:p>
            <a:pPr>
              <a:spcBef>
                <a:spcPct val="0"/>
              </a:spcBef>
              <a:defRPr/>
            </a:pPr>
            <a:r>
              <a:rPr lang="en-GB" sz="800" kern="1200" dirty="0" smtClean="0">
                <a:solidFill>
                  <a:srgbClr val="474747"/>
                </a:solidFill>
                <a:latin typeface="Arial" pitchFamily="34" charset="0"/>
                <a:ea typeface="+mn-ea"/>
                <a:cs typeface="Arial" pitchFamily="34" charset="0"/>
              </a:rPr>
              <a:t>Glossary &amp; methodology</a:t>
            </a:r>
            <a:endParaRPr lang="en-GB" sz="800" kern="1200" dirty="0">
              <a:solidFill>
                <a:srgbClr val="474747"/>
              </a:solidFill>
              <a:latin typeface="Arial" pitchFamily="34" charset="0"/>
              <a:ea typeface="+mn-ea"/>
              <a:cs typeface="Arial" pitchFamily="34" charset="0"/>
            </a:endParaRPr>
          </a:p>
        </p:txBody>
      </p:sp>
      <p:sp>
        <p:nvSpPr>
          <p:cNvPr id="21" name="Title 1"/>
          <p:cNvSpPr txBox="1">
            <a:spLocks/>
          </p:cNvSpPr>
          <p:nvPr userDrawn="1"/>
        </p:nvSpPr>
        <p:spPr>
          <a:xfrm rot="5400000">
            <a:off x="-732251" y="5821648"/>
            <a:ext cx="1760674" cy="312035"/>
          </a:xfrm>
          <a:prstGeom prst="rect">
            <a:avLst/>
          </a:prstGeom>
          <a:solidFill>
            <a:schemeClr val="tx1"/>
          </a:solidFill>
        </p:spPr>
        <p:txBody>
          <a:bodyPr anchor="ctr">
            <a:noAutofit/>
          </a:bodyPr>
          <a:lstStyle/>
          <a:p>
            <a:pPr>
              <a:spcBef>
                <a:spcPct val="0"/>
              </a:spcBef>
              <a:defRPr/>
            </a:pPr>
            <a:r>
              <a:rPr lang="en-GB" sz="800" kern="1200" dirty="0" smtClean="0">
                <a:solidFill>
                  <a:srgbClr val="FFFFFF">
                    <a:lumMod val="85000"/>
                  </a:srgbClr>
                </a:solidFill>
                <a:latin typeface="Arial" pitchFamily="34" charset="0"/>
                <a:ea typeface="+mn-ea"/>
                <a:cs typeface="Arial" pitchFamily="34" charset="0"/>
              </a:rPr>
              <a:t>Barcelona Principles</a:t>
            </a:r>
            <a:endParaRPr lang="en-GB" sz="800" kern="1200" dirty="0">
              <a:solidFill>
                <a:srgbClr val="FFFFFF">
                  <a:lumMod val="85000"/>
                </a:srgbClr>
              </a:solidFill>
              <a:latin typeface="Arial" pitchFamily="34" charset="0"/>
              <a:ea typeface="+mn-ea"/>
              <a:cs typeface="Arial" pitchFamily="34" charset="0"/>
            </a:endParaRPr>
          </a:p>
        </p:txBody>
      </p:sp>
      <p:pic>
        <p:nvPicPr>
          <p:cNvPr id="8" name="Picture 2" descr="Displaying Gorkana Color Logo CMYK.jpg"/>
          <p:cNvPicPr>
            <a:picLocks noChangeAspect="1" noChangeArrowheads="1"/>
          </p:cNvPicPr>
          <p:nvPr userDrawn="1"/>
        </p:nvPicPr>
        <p:blipFill>
          <a:blip r:embed="rId2" cstate="screen"/>
          <a:srcRect/>
          <a:stretch>
            <a:fillRect/>
          </a:stretch>
        </p:blipFill>
        <p:spPr bwMode="auto">
          <a:xfrm>
            <a:off x="8450933" y="95699"/>
            <a:ext cx="1183839" cy="382745"/>
          </a:xfrm>
          <a:prstGeom prst="rect">
            <a:avLst/>
          </a:prstGeom>
          <a:noFill/>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bk object 18"/>
          <p:cNvSpPr/>
          <p:nvPr userDrawn="1"/>
        </p:nvSpPr>
        <p:spPr>
          <a:xfrm>
            <a:off x="2259711" y="2368198"/>
            <a:ext cx="244844" cy="4299044"/>
          </a:xfrm>
          <a:custGeom>
            <a:avLst/>
            <a:gdLst/>
            <a:ahLst/>
            <a:cxnLst/>
            <a:rect l="l" t="t" r="r" b="b"/>
            <a:pathLst>
              <a:path w="323850" h="5838825">
                <a:moveTo>
                  <a:pt x="0" y="5838825"/>
                </a:moveTo>
                <a:lnTo>
                  <a:pt x="323850" y="5838825"/>
                </a:lnTo>
                <a:lnTo>
                  <a:pt x="323850" y="0"/>
                </a:lnTo>
                <a:lnTo>
                  <a:pt x="0" y="0"/>
                </a:lnTo>
                <a:lnTo>
                  <a:pt x="0" y="5838825"/>
                </a:lnTo>
                <a:close/>
              </a:path>
            </a:pathLst>
          </a:custGeom>
          <a:solidFill>
            <a:srgbClr val="8A8A8A"/>
          </a:solidFill>
        </p:spPr>
        <p:txBody>
          <a:bodyPr wrap="square" lIns="0" tIns="0" rIns="0" bIns="0" rtlCol="0">
            <a:normAutofit/>
          </a:bodyPr>
          <a:lstStyle/>
          <a:p>
            <a:pPr defTabSz="674553"/>
            <a:endParaRPr sz="1300" kern="1200" dirty="0">
              <a:solidFill>
                <a:prstClr val="black"/>
              </a:solidFill>
              <a:latin typeface="Calibri"/>
              <a:ea typeface="+mn-ea"/>
            </a:endParaRPr>
          </a:p>
        </p:txBody>
      </p:sp>
      <p:sp>
        <p:nvSpPr>
          <p:cNvPr id="6" name="bk object 17"/>
          <p:cNvSpPr/>
          <p:nvPr userDrawn="1"/>
        </p:nvSpPr>
        <p:spPr>
          <a:xfrm>
            <a:off x="300956" y="637412"/>
            <a:ext cx="4835678" cy="167496"/>
          </a:xfrm>
          <a:custGeom>
            <a:avLst/>
            <a:gdLst/>
            <a:ahLst/>
            <a:cxnLst/>
            <a:rect l="l" t="t" r="r" b="b"/>
            <a:pathLst>
              <a:path w="5981700" h="238125">
                <a:moveTo>
                  <a:pt x="0" y="238125"/>
                </a:moveTo>
                <a:lnTo>
                  <a:pt x="5981700" y="238125"/>
                </a:lnTo>
                <a:lnTo>
                  <a:pt x="5981700" y="0"/>
                </a:lnTo>
                <a:lnTo>
                  <a:pt x="0" y="0"/>
                </a:lnTo>
                <a:lnTo>
                  <a:pt x="0" y="238125"/>
                </a:lnTo>
                <a:close/>
              </a:path>
            </a:pathLst>
          </a:custGeom>
          <a:solidFill>
            <a:srgbClr val="D60046"/>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7" name="bk object 18"/>
          <p:cNvSpPr/>
          <p:nvPr userDrawn="1"/>
        </p:nvSpPr>
        <p:spPr>
          <a:xfrm>
            <a:off x="0" y="2368198"/>
            <a:ext cx="239744" cy="4299045"/>
          </a:xfrm>
          <a:custGeom>
            <a:avLst/>
            <a:gdLst/>
            <a:ahLst/>
            <a:cxnLst/>
            <a:rect l="l" t="t" r="r" b="b"/>
            <a:pathLst>
              <a:path w="323850" h="5838825">
                <a:moveTo>
                  <a:pt x="0" y="5838825"/>
                </a:moveTo>
                <a:lnTo>
                  <a:pt x="323850" y="5838825"/>
                </a:lnTo>
                <a:lnTo>
                  <a:pt x="323850" y="0"/>
                </a:lnTo>
                <a:lnTo>
                  <a:pt x="0" y="0"/>
                </a:lnTo>
                <a:lnTo>
                  <a:pt x="0" y="5838825"/>
                </a:lnTo>
                <a:close/>
              </a:path>
            </a:pathLst>
          </a:custGeom>
          <a:solidFill>
            <a:srgbClr val="8A8A8A"/>
          </a:solidFill>
        </p:spPr>
        <p:txBody>
          <a:bodyPr wrap="square" lIns="0" tIns="0" rIns="0" bIns="0" rtlCol="0">
            <a:normAutofit/>
          </a:bodyPr>
          <a:lstStyle/>
          <a:p>
            <a:pPr defTabSz="674553"/>
            <a:endParaRPr sz="1300" kern="1200" dirty="0">
              <a:solidFill>
                <a:prstClr val="black"/>
              </a:solidFill>
              <a:latin typeface="Calibri"/>
              <a:ea typeface="+mn-ea"/>
            </a:endParaRPr>
          </a:p>
        </p:txBody>
      </p:sp>
      <p:sp>
        <p:nvSpPr>
          <p:cNvPr id="8" name="bk object 19"/>
          <p:cNvSpPr/>
          <p:nvPr userDrawn="1"/>
        </p:nvSpPr>
        <p:spPr>
          <a:xfrm>
            <a:off x="7646290" y="860741"/>
            <a:ext cx="2259711" cy="167495"/>
          </a:xfrm>
          <a:custGeom>
            <a:avLst/>
            <a:gdLst/>
            <a:ahLst/>
            <a:cxnLst/>
            <a:rect l="l" t="t" r="r" b="b"/>
            <a:pathLst>
              <a:path w="2809875" h="238125">
                <a:moveTo>
                  <a:pt x="0" y="238125"/>
                </a:moveTo>
                <a:lnTo>
                  <a:pt x="2809875" y="238125"/>
                </a:lnTo>
                <a:lnTo>
                  <a:pt x="2809875" y="0"/>
                </a:lnTo>
                <a:lnTo>
                  <a:pt x="0" y="0"/>
                </a:lnTo>
                <a:lnTo>
                  <a:pt x="0" y="238125"/>
                </a:lnTo>
                <a:close/>
              </a:path>
            </a:pathLst>
          </a:custGeom>
          <a:solidFill>
            <a:srgbClr val="FF9931"/>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9" name="bk object 20"/>
          <p:cNvSpPr/>
          <p:nvPr userDrawn="1"/>
        </p:nvSpPr>
        <p:spPr>
          <a:xfrm>
            <a:off x="8074768" y="2368199"/>
            <a:ext cx="183123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5C007B"/>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10" name="bk object 21"/>
          <p:cNvSpPr/>
          <p:nvPr userDrawn="1"/>
        </p:nvSpPr>
        <p:spPr>
          <a:xfrm>
            <a:off x="2565766"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D7AFF"/>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11" name="bk object 22"/>
          <p:cNvSpPr/>
          <p:nvPr userDrawn="1"/>
        </p:nvSpPr>
        <p:spPr>
          <a:xfrm>
            <a:off x="8074768" y="2759020"/>
            <a:ext cx="1831233" cy="3908223"/>
          </a:xfrm>
          <a:custGeom>
            <a:avLst/>
            <a:gdLst/>
            <a:ahLst/>
            <a:cxnLst/>
            <a:rect l="l" t="t" r="r" b="b"/>
            <a:pathLst>
              <a:path w="2190750" h="5305425">
                <a:moveTo>
                  <a:pt x="0" y="5305425"/>
                </a:moveTo>
                <a:lnTo>
                  <a:pt x="2190750" y="5305425"/>
                </a:lnTo>
                <a:lnTo>
                  <a:pt x="2190750" y="0"/>
                </a:lnTo>
                <a:lnTo>
                  <a:pt x="0" y="0"/>
                </a:lnTo>
                <a:lnTo>
                  <a:pt x="0" y="53054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2" name="bk object 23"/>
          <p:cNvSpPr/>
          <p:nvPr userDrawn="1"/>
        </p:nvSpPr>
        <p:spPr>
          <a:xfrm>
            <a:off x="2632079" y="1028235"/>
            <a:ext cx="2504555" cy="1284130"/>
          </a:xfrm>
          <a:custGeom>
            <a:avLst/>
            <a:gdLst/>
            <a:ahLst/>
            <a:cxnLst/>
            <a:rect l="l" t="t" r="r" b="b"/>
            <a:pathLst>
              <a:path w="3124200" h="1724025">
                <a:moveTo>
                  <a:pt x="0" y="1724025"/>
                </a:moveTo>
                <a:lnTo>
                  <a:pt x="3124200" y="1724025"/>
                </a:lnTo>
                <a:lnTo>
                  <a:pt x="3124200" y="0"/>
                </a:lnTo>
                <a:lnTo>
                  <a:pt x="0" y="0"/>
                </a:lnTo>
                <a:lnTo>
                  <a:pt x="0" y="17240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3" name="bk object 24"/>
          <p:cNvSpPr/>
          <p:nvPr userDrawn="1"/>
        </p:nvSpPr>
        <p:spPr>
          <a:xfrm>
            <a:off x="300956" y="1028235"/>
            <a:ext cx="2264811" cy="1284130"/>
          </a:xfrm>
          <a:custGeom>
            <a:avLst/>
            <a:gdLst/>
            <a:ahLst/>
            <a:cxnLst/>
            <a:rect l="l" t="t" r="r" b="b"/>
            <a:pathLst>
              <a:path w="2809875" h="1724025">
                <a:moveTo>
                  <a:pt x="0" y="1724025"/>
                </a:moveTo>
                <a:lnTo>
                  <a:pt x="2809875" y="1724025"/>
                </a:lnTo>
                <a:lnTo>
                  <a:pt x="2809875" y="0"/>
                </a:lnTo>
                <a:lnTo>
                  <a:pt x="0" y="0"/>
                </a:lnTo>
                <a:lnTo>
                  <a:pt x="0" y="1724025"/>
                </a:lnTo>
                <a:close/>
              </a:path>
            </a:pathLst>
          </a:custGeom>
          <a:solidFill>
            <a:schemeClr val="bg1"/>
          </a:solidFill>
        </p:spPr>
        <p:txBody>
          <a:bodyPr wrap="square" lIns="67455" tIns="67455" rIns="67455" bIns="67455" rtlCol="0">
            <a:normAutofit/>
          </a:bodyPr>
          <a:lstStyle/>
          <a:p>
            <a:pPr defTabSz="674553"/>
            <a:endParaRPr sz="800" kern="1200" dirty="0">
              <a:solidFill>
                <a:prstClr val="white">
                  <a:lumMod val="50000"/>
                </a:prstClr>
              </a:solidFill>
              <a:latin typeface="Calibri"/>
              <a:ea typeface="+mn-ea"/>
            </a:endParaRPr>
          </a:p>
        </p:txBody>
      </p:sp>
      <p:sp>
        <p:nvSpPr>
          <p:cNvPr id="14" name="bk object 25"/>
          <p:cNvSpPr/>
          <p:nvPr userDrawn="1"/>
        </p:nvSpPr>
        <p:spPr>
          <a:xfrm>
            <a:off x="5197845" y="1028235"/>
            <a:ext cx="2387233" cy="1284130"/>
          </a:xfrm>
          <a:custGeom>
            <a:avLst/>
            <a:gdLst/>
            <a:ahLst/>
            <a:cxnLst/>
            <a:rect l="l" t="t" r="r" b="b"/>
            <a:pathLst>
              <a:path w="2981325" h="1724025">
                <a:moveTo>
                  <a:pt x="0" y="1724025"/>
                </a:moveTo>
                <a:lnTo>
                  <a:pt x="2981325" y="1724025"/>
                </a:lnTo>
                <a:lnTo>
                  <a:pt x="2981325" y="0"/>
                </a:lnTo>
                <a:lnTo>
                  <a:pt x="0" y="0"/>
                </a:lnTo>
                <a:lnTo>
                  <a:pt x="0" y="17240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5" name="bk object 26"/>
          <p:cNvSpPr/>
          <p:nvPr userDrawn="1"/>
        </p:nvSpPr>
        <p:spPr>
          <a:xfrm>
            <a:off x="300955" y="2759020"/>
            <a:ext cx="1775123" cy="3908223"/>
          </a:xfrm>
          <a:custGeom>
            <a:avLst/>
            <a:gdLst/>
            <a:ahLst/>
            <a:cxnLst/>
            <a:rect l="l" t="t" r="r" b="b"/>
            <a:pathLst>
              <a:path w="2190750" h="5305425">
                <a:moveTo>
                  <a:pt x="0" y="5305425"/>
                </a:moveTo>
                <a:lnTo>
                  <a:pt x="2190750" y="5305425"/>
                </a:lnTo>
                <a:lnTo>
                  <a:pt x="2190750" y="0"/>
                </a:lnTo>
                <a:lnTo>
                  <a:pt x="0" y="0"/>
                </a:lnTo>
                <a:lnTo>
                  <a:pt x="0" y="53054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6" name="bk object 27"/>
          <p:cNvSpPr/>
          <p:nvPr userDrawn="1"/>
        </p:nvSpPr>
        <p:spPr>
          <a:xfrm>
            <a:off x="4402101" y="2759020"/>
            <a:ext cx="1775123" cy="3908223"/>
          </a:xfrm>
          <a:custGeom>
            <a:avLst/>
            <a:gdLst/>
            <a:ahLst/>
            <a:cxnLst/>
            <a:rect l="l" t="t" r="r" b="b"/>
            <a:pathLst>
              <a:path w="2190750" h="5295900">
                <a:moveTo>
                  <a:pt x="0" y="5295900"/>
                </a:moveTo>
                <a:lnTo>
                  <a:pt x="2190750" y="5295900"/>
                </a:lnTo>
                <a:lnTo>
                  <a:pt x="2190750" y="0"/>
                </a:lnTo>
                <a:lnTo>
                  <a:pt x="0" y="0"/>
                </a:lnTo>
                <a:lnTo>
                  <a:pt x="0" y="5295900"/>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7" name="bk object 28"/>
          <p:cNvSpPr/>
          <p:nvPr userDrawn="1"/>
        </p:nvSpPr>
        <p:spPr>
          <a:xfrm>
            <a:off x="6238434" y="2759020"/>
            <a:ext cx="1775123" cy="3908223"/>
          </a:xfrm>
          <a:custGeom>
            <a:avLst/>
            <a:gdLst/>
            <a:ahLst/>
            <a:cxnLst/>
            <a:rect l="l" t="t" r="r" b="b"/>
            <a:pathLst>
              <a:path w="2190750" h="5295900">
                <a:moveTo>
                  <a:pt x="0" y="5295900"/>
                </a:moveTo>
                <a:lnTo>
                  <a:pt x="2190750" y="5295900"/>
                </a:lnTo>
                <a:lnTo>
                  <a:pt x="2190750" y="0"/>
                </a:lnTo>
                <a:lnTo>
                  <a:pt x="0" y="0"/>
                </a:lnTo>
                <a:lnTo>
                  <a:pt x="0" y="5295900"/>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18" name="bk object 29"/>
          <p:cNvSpPr/>
          <p:nvPr userDrawn="1"/>
        </p:nvSpPr>
        <p:spPr>
          <a:xfrm>
            <a:off x="5197845" y="860741"/>
            <a:ext cx="2387233" cy="167495"/>
          </a:xfrm>
          <a:custGeom>
            <a:avLst/>
            <a:gdLst/>
            <a:ahLst/>
            <a:cxnLst/>
            <a:rect l="l" t="t" r="r" b="b"/>
            <a:pathLst>
              <a:path w="2981325" h="238125">
                <a:moveTo>
                  <a:pt x="0" y="238125"/>
                </a:moveTo>
                <a:lnTo>
                  <a:pt x="2981325" y="238125"/>
                </a:lnTo>
                <a:lnTo>
                  <a:pt x="2981325" y="0"/>
                </a:lnTo>
                <a:lnTo>
                  <a:pt x="0" y="0"/>
                </a:lnTo>
                <a:lnTo>
                  <a:pt x="0" y="238125"/>
                </a:lnTo>
                <a:close/>
              </a:path>
            </a:pathLst>
          </a:custGeom>
          <a:solidFill>
            <a:srgbClr val="FF9931"/>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19" name="bk object 30"/>
          <p:cNvSpPr/>
          <p:nvPr userDrawn="1"/>
        </p:nvSpPr>
        <p:spPr>
          <a:xfrm>
            <a:off x="300955"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0C294"/>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20" name="object 2"/>
          <p:cNvSpPr txBox="1"/>
          <p:nvPr userDrawn="1"/>
        </p:nvSpPr>
        <p:spPr>
          <a:xfrm>
            <a:off x="5197845" y="865287"/>
            <a:ext cx="2387233" cy="162948"/>
          </a:xfrm>
          <a:prstGeom prst="rect">
            <a:avLst/>
          </a:prstGeom>
        </p:spPr>
        <p:txBody>
          <a:bodyPr vert="horz" wrap="square" lIns="0" tIns="0" rIns="0" bIns="0" rtlCol="0" anchor="ctr" anchorCtr="1">
            <a:normAutofit/>
          </a:bodyPr>
          <a:lstStyle/>
          <a:p>
            <a:pPr marL="9369" algn="ctr" defTabSz="674553"/>
            <a:r>
              <a:rPr sz="700" kern="1200" dirty="0">
                <a:solidFill>
                  <a:srgbClr val="FFFFFF"/>
                </a:solidFill>
                <a:ea typeface="+mn-ea"/>
              </a:rPr>
              <a:t>TARGET</a:t>
            </a:r>
            <a:r>
              <a:rPr sz="700" kern="1200" spc="-55" dirty="0">
                <a:solidFill>
                  <a:srgbClr val="FFFFFF"/>
                </a:solidFill>
                <a:ea typeface="+mn-ea"/>
              </a:rPr>
              <a:t> </a:t>
            </a:r>
            <a:r>
              <a:rPr sz="700" kern="1200" spc="7" dirty="0">
                <a:solidFill>
                  <a:srgbClr val="FFFFFF"/>
                </a:solidFill>
                <a:ea typeface="+mn-ea"/>
              </a:rPr>
              <a:t>AUDIENCE</a:t>
            </a:r>
            <a:endParaRPr sz="700" kern="1200" dirty="0">
              <a:solidFill>
                <a:prstClr val="black"/>
              </a:solidFill>
              <a:ea typeface="+mn-ea"/>
            </a:endParaRPr>
          </a:p>
        </p:txBody>
      </p:sp>
      <p:sp>
        <p:nvSpPr>
          <p:cNvPr id="21" name="object 3"/>
          <p:cNvSpPr txBox="1"/>
          <p:nvPr userDrawn="1"/>
        </p:nvSpPr>
        <p:spPr>
          <a:xfrm>
            <a:off x="7646290" y="865287"/>
            <a:ext cx="2259711" cy="162948"/>
          </a:xfrm>
          <a:prstGeom prst="rect">
            <a:avLst/>
          </a:prstGeom>
        </p:spPr>
        <p:txBody>
          <a:bodyPr vert="horz" wrap="square" lIns="0" tIns="0" rIns="0" bIns="0" rtlCol="0" anchor="ctr" anchorCtr="1">
            <a:normAutofit/>
          </a:bodyPr>
          <a:lstStyle/>
          <a:p>
            <a:pPr marL="9369" algn="ctr" defTabSz="674553"/>
            <a:r>
              <a:rPr sz="700" kern="1200" dirty="0">
                <a:solidFill>
                  <a:srgbClr val="FFFFFF"/>
                </a:solidFill>
                <a:ea typeface="+mn-ea"/>
              </a:rPr>
              <a:t>STRATEGY</a:t>
            </a:r>
            <a:endParaRPr sz="700" kern="1200" dirty="0">
              <a:solidFill>
                <a:prstClr val="black"/>
              </a:solidFill>
              <a:ea typeface="+mn-ea"/>
            </a:endParaRPr>
          </a:p>
        </p:txBody>
      </p:sp>
      <p:sp>
        <p:nvSpPr>
          <p:cNvPr id="22" name="object 4"/>
          <p:cNvSpPr txBox="1"/>
          <p:nvPr userDrawn="1"/>
        </p:nvSpPr>
        <p:spPr>
          <a:xfrm>
            <a:off x="300955" y="2591525"/>
            <a:ext cx="1775122" cy="167563"/>
          </a:xfrm>
          <a:prstGeom prst="rect">
            <a:avLst/>
          </a:prstGeom>
        </p:spPr>
        <p:txBody>
          <a:bodyPr vert="horz" wrap="square" lIns="0" tIns="0" rIns="0" bIns="0" rtlCol="0" anchor="ctr" anchorCtr="1">
            <a:normAutofit/>
          </a:bodyPr>
          <a:lstStyle/>
          <a:p>
            <a:pPr marL="9369" defTabSz="674553"/>
            <a:r>
              <a:rPr sz="800" kern="1200" spc="-4" dirty="0">
                <a:solidFill>
                  <a:srgbClr val="FFFFFF"/>
                </a:solidFill>
                <a:ea typeface="+mn-ea"/>
              </a:rPr>
              <a:t>ACTIVITY</a:t>
            </a:r>
            <a:endParaRPr sz="800" kern="1200" dirty="0">
              <a:solidFill>
                <a:prstClr val="black"/>
              </a:solidFill>
              <a:ea typeface="+mn-ea"/>
            </a:endParaRPr>
          </a:p>
        </p:txBody>
      </p:sp>
      <p:sp>
        <p:nvSpPr>
          <p:cNvPr id="23" name="object 5"/>
          <p:cNvSpPr txBox="1"/>
          <p:nvPr userDrawn="1"/>
        </p:nvSpPr>
        <p:spPr>
          <a:xfrm>
            <a:off x="300955" y="2368198"/>
            <a:ext cx="1775123" cy="167495"/>
          </a:xfrm>
          <a:prstGeom prst="rect">
            <a:avLst/>
          </a:prstGeom>
          <a:solidFill>
            <a:srgbClr val="009772"/>
          </a:solidFill>
        </p:spPr>
        <p:txBody>
          <a:bodyPr vert="horz" wrap="square" lIns="0" tIns="0" rIns="0" bIns="0" rtlCol="0" anchor="ctr" anchorCtr="1">
            <a:normAutofit/>
          </a:bodyPr>
          <a:lstStyle/>
          <a:p>
            <a:pPr marL="41223" algn="ctr" defTabSz="674553">
              <a:spcBef>
                <a:spcPts val="361"/>
              </a:spcBef>
            </a:pPr>
            <a:r>
              <a:rPr sz="700" kern="1200" spc="7" dirty="0">
                <a:solidFill>
                  <a:srgbClr val="FFFFFF"/>
                </a:solidFill>
                <a:ea typeface="+mn-ea"/>
              </a:rPr>
              <a:t>IMPLEMENT</a:t>
            </a:r>
            <a:endParaRPr sz="700" kern="1200" dirty="0">
              <a:solidFill>
                <a:prstClr val="black"/>
              </a:solidFill>
              <a:ea typeface="+mn-ea"/>
            </a:endParaRPr>
          </a:p>
        </p:txBody>
      </p:sp>
      <p:sp>
        <p:nvSpPr>
          <p:cNvPr id="24" name="object 7"/>
          <p:cNvSpPr txBox="1"/>
          <p:nvPr userDrawn="1"/>
        </p:nvSpPr>
        <p:spPr>
          <a:xfrm>
            <a:off x="4402100" y="2368198"/>
            <a:ext cx="3611456" cy="167495"/>
          </a:xfrm>
          <a:prstGeom prst="rect">
            <a:avLst/>
          </a:prstGeom>
          <a:solidFill>
            <a:srgbClr val="00467D"/>
          </a:solidFill>
        </p:spPr>
        <p:txBody>
          <a:bodyPr vert="horz" wrap="square" lIns="0" tIns="45907" rIns="0" bIns="0" rtlCol="0">
            <a:normAutofit/>
          </a:bodyPr>
          <a:lstStyle/>
          <a:p>
            <a:pPr marL="1007613" defTabSz="674553">
              <a:spcBef>
                <a:spcPts val="361"/>
              </a:spcBef>
            </a:pPr>
            <a:r>
              <a:rPr sz="700" kern="1200" spc="7" dirty="0">
                <a:solidFill>
                  <a:srgbClr val="FFFFFF"/>
                </a:solidFill>
                <a:ea typeface="+mn-ea"/>
              </a:rPr>
              <a:t>AUDIENCE RESPON</a:t>
            </a:r>
            <a:r>
              <a:rPr lang="en-GB" sz="700" kern="1200" spc="7" dirty="0">
                <a:solidFill>
                  <a:srgbClr val="FFFFFF"/>
                </a:solidFill>
                <a:ea typeface="+mn-ea"/>
              </a:rPr>
              <a:t>S</a:t>
            </a:r>
            <a:r>
              <a:rPr sz="700" kern="1200" spc="7" dirty="0">
                <a:solidFill>
                  <a:srgbClr val="FFFFFF"/>
                </a:solidFill>
                <a:ea typeface="+mn-ea"/>
              </a:rPr>
              <a:t>E </a:t>
            </a:r>
            <a:r>
              <a:rPr sz="700" kern="1200" spc="11" dirty="0">
                <a:solidFill>
                  <a:srgbClr val="FFFFFF"/>
                </a:solidFill>
                <a:ea typeface="+mn-ea"/>
              </a:rPr>
              <a:t>&amp;</a:t>
            </a:r>
            <a:r>
              <a:rPr sz="700" kern="1200" spc="-41" dirty="0">
                <a:solidFill>
                  <a:srgbClr val="FFFFFF"/>
                </a:solidFill>
                <a:ea typeface="+mn-ea"/>
              </a:rPr>
              <a:t> </a:t>
            </a:r>
            <a:r>
              <a:rPr sz="700" kern="1200" spc="7" dirty="0">
                <a:solidFill>
                  <a:srgbClr val="FFFFFF"/>
                </a:solidFill>
                <a:ea typeface="+mn-ea"/>
              </a:rPr>
              <a:t>EFFECTS</a:t>
            </a:r>
            <a:endParaRPr sz="700" kern="1200" dirty="0">
              <a:solidFill>
                <a:prstClr val="black"/>
              </a:solidFill>
              <a:ea typeface="+mn-ea"/>
            </a:endParaRPr>
          </a:p>
        </p:txBody>
      </p:sp>
      <p:sp>
        <p:nvSpPr>
          <p:cNvPr id="25" name="object 8"/>
          <p:cNvSpPr/>
          <p:nvPr userDrawn="1"/>
        </p:nvSpPr>
        <p:spPr>
          <a:xfrm>
            <a:off x="4402101"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066B5"/>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26" name="object 9"/>
          <p:cNvSpPr/>
          <p:nvPr userDrawn="1"/>
        </p:nvSpPr>
        <p:spPr>
          <a:xfrm>
            <a:off x="8074768" y="2591526"/>
            <a:ext cx="183123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8A00B5"/>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27" name="object 10"/>
          <p:cNvSpPr txBox="1"/>
          <p:nvPr userDrawn="1"/>
        </p:nvSpPr>
        <p:spPr>
          <a:xfrm>
            <a:off x="8074768" y="2591525"/>
            <a:ext cx="1831233" cy="167495"/>
          </a:xfrm>
          <a:prstGeom prst="rect">
            <a:avLst/>
          </a:prstGeom>
        </p:spPr>
        <p:txBody>
          <a:bodyPr vert="horz" wrap="square" lIns="0" tIns="0" rIns="0" bIns="0" rtlCol="0" anchor="ctr" anchorCtr="1">
            <a:normAutofit/>
          </a:bodyPr>
          <a:lstStyle/>
          <a:p>
            <a:pPr marL="9369" defTabSz="674553"/>
            <a:r>
              <a:rPr sz="700" kern="1200" spc="-4" dirty="0">
                <a:solidFill>
                  <a:srgbClr val="FFFFFF"/>
                </a:solidFill>
                <a:ea typeface="+mn-ea"/>
              </a:rPr>
              <a:t>IMPACT</a:t>
            </a:r>
            <a:endParaRPr sz="700" kern="1200" dirty="0">
              <a:solidFill>
                <a:prstClr val="black"/>
              </a:solidFill>
              <a:ea typeface="+mn-ea"/>
            </a:endParaRPr>
          </a:p>
        </p:txBody>
      </p:sp>
      <p:sp>
        <p:nvSpPr>
          <p:cNvPr id="28" name="object 11"/>
          <p:cNvSpPr txBox="1"/>
          <p:nvPr userDrawn="1"/>
        </p:nvSpPr>
        <p:spPr>
          <a:xfrm>
            <a:off x="8074768" y="2368198"/>
            <a:ext cx="1831233" cy="167495"/>
          </a:xfrm>
          <a:prstGeom prst="rect">
            <a:avLst/>
          </a:prstGeom>
        </p:spPr>
        <p:txBody>
          <a:bodyPr vert="horz" wrap="square" lIns="0" tIns="0" rIns="0" bIns="0" rtlCol="0" anchor="ctr" anchorCtr="1">
            <a:normAutofit/>
          </a:bodyPr>
          <a:lstStyle/>
          <a:p>
            <a:pPr marL="9369" algn="ctr" defTabSz="674553"/>
            <a:r>
              <a:rPr sz="500" kern="1200" spc="-7" dirty="0">
                <a:solidFill>
                  <a:srgbClr val="FFFFFF"/>
                </a:solidFill>
                <a:ea typeface="+mn-ea"/>
              </a:rPr>
              <a:t>ORGANISATION </a:t>
            </a:r>
            <a:r>
              <a:rPr sz="500" kern="1200" dirty="0">
                <a:solidFill>
                  <a:srgbClr val="FFFFFF"/>
                </a:solidFill>
                <a:ea typeface="+mn-ea"/>
              </a:rPr>
              <a:t>&amp; </a:t>
            </a:r>
            <a:r>
              <a:rPr sz="500" kern="1200" spc="-7" dirty="0">
                <a:solidFill>
                  <a:srgbClr val="FFFFFF"/>
                </a:solidFill>
                <a:ea typeface="+mn-ea"/>
              </a:rPr>
              <a:t>STAKEHOLDER</a:t>
            </a:r>
            <a:r>
              <a:rPr sz="500" kern="1200" spc="-48" dirty="0">
                <a:solidFill>
                  <a:srgbClr val="FFFFFF"/>
                </a:solidFill>
                <a:ea typeface="+mn-ea"/>
              </a:rPr>
              <a:t> </a:t>
            </a:r>
            <a:r>
              <a:rPr sz="500" kern="1200" spc="-4" dirty="0">
                <a:solidFill>
                  <a:srgbClr val="FFFFFF"/>
                </a:solidFill>
                <a:ea typeface="+mn-ea"/>
              </a:rPr>
              <a:t>EFFECTS</a:t>
            </a:r>
            <a:endParaRPr sz="500" kern="1200" dirty="0">
              <a:solidFill>
                <a:prstClr val="black"/>
              </a:solidFill>
              <a:ea typeface="+mn-ea"/>
            </a:endParaRPr>
          </a:p>
        </p:txBody>
      </p:sp>
      <p:sp>
        <p:nvSpPr>
          <p:cNvPr id="29" name="object 12"/>
          <p:cNvSpPr/>
          <p:nvPr userDrawn="1"/>
        </p:nvSpPr>
        <p:spPr>
          <a:xfrm>
            <a:off x="7646290" y="1028235"/>
            <a:ext cx="2259711" cy="1284130"/>
          </a:xfrm>
          <a:custGeom>
            <a:avLst/>
            <a:gdLst/>
            <a:ahLst/>
            <a:cxnLst/>
            <a:rect l="l" t="t" r="r" b="b"/>
            <a:pathLst>
              <a:path w="2809875" h="1724025">
                <a:moveTo>
                  <a:pt x="0" y="1724025"/>
                </a:moveTo>
                <a:lnTo>
                  <a:pt x="2809875" y="1724025"/>
                </a:lnTo>
                <a:lnTo>
                  <a:pt x="2809875" y="0"/>
                </a:lnTo>
                <a:lnTo>
                  <a:pt x="0" y="0"/>
                </a:lnTo>
                <a:lnTo>
                  <a:pt x="0" y="17240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30" name="object 13"/>
          <p:cNvSpPr/>
          <p:nvPr userDrawn="1"/>
        </p:nvSpPr>
        <p:spPr>
          <a:xfrm>
            <a:off x="300956" y="860741"/>
            <a:ext cx="2264811" cy="167495"/>
          </a:xfrm>
          <a:custGeom>
            <a:avLst/>
            <a:gdLst/>
            <a:ahLst/>
            <a:cxnLst/>
            <a:rect l="l" t="t" r="r" b="b"/>
            <a:pathLst>
              <a:path w="2809875" h="238125">
                <a:moveTo>
                  <a:pt x="0" y="238125"/>
                </a:moveTo>
                <a:lnTo>
                  <a:pt x="2809875" y="238125"/>
                </a:lnTo>
                <a:lnTo>
                  <a:pt x="2809875" y="0"/>
                </a:lnTo>
                <a:lnTo>
                  <a:pt x="0" y="0"/>
                </a:lnTo>
                <a:lnTo>
                  <a:pt x="0" y="238125"/>
                </a:lnTo>
                <a:close/>
              </a:path>
            </a:pathLst>
          </a:custGeom>
          <a:solidFill>
            <a:srgbClr val="FF0053"/>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1" name="object 14"/>
          <p:cNvSpPr txBox="1"/>
          <p:nvPr userDrawn="1"/>
        </p:nvSpPr>
        <p:spPr>
          <a:xfrm>
            <a:off x="300956" y="865287"/>
            <a:ext cx="2264811" cy="162948"/>
          </a:xfrm>
          <a:prstGeom prst="rect">
            <a:avLst/>
          </a:prstGeom>
        </p:spPr>
        <p:txBody>
          <a:bodyPr vert="horz" wrap="square" lIns="0" tIns="0" rIns="0" bIns="0" rtlCol="0" anchor="ctr" anchorCtr="1">
            <a:normAutofit/>
          </a:bodyPr>
          <a:lstStyle/>
          <a:p>
            <a:pPr marL="9369" algn="ctr" defTabSz="674553"/>
            <a:r>
              <a:rPr sz="700" kern="1200" spc="4" dirty="0">
                <a:solidFill>
                  <a:srgbClr val="FFFFFF"/>
                </a:solidFill>
                <a:ea typeface="+mn-ea"/>
              </a:rPr>
              <a:t>ORGANIZATIONAL</a:t>
            </a:r>
            <a:r>
              <a:rPr sz="700" kern="1200" spc="-48" dirty="0">
                <a:solidFill>
                  <a:srgbClr val="FFFFFF"/>
                </a:solidFill>
                <a:ea typeface="+mn-ea"/>
              </a:rPr>
              <a:t> </a:t>
            </a:r>
            <a:r>
              <a:rPr sz="700" kern="1200" spc="7" dirty="0">
                <a:solidFill>
                  <a:srgbClr val="FFFFFF"/>
                </a:solidFill>
                <a:ea typeface="+mn-ea"/>
              </a:rPr>
              <a:t>OBJECTIVES</a:t>
            </a:r>
            <a:endParaRPr sz="700" kern="1200" dirty="0">
              <a:solidFill>
                <a:prstClr val="black"/>
              </a:solidFill>
              <a:ea typeface="+mn-ea"/>
            </a:endParaRPr>
          </a:p>
        </p:txBody>
      </p:sp>
      <p:sp>
        <p:nvSpPr>
          <p:cNvPr id="32" name="object 15"/>
          <p:cNvSpPr txBox="1"/>
          <p:nvPr userDrawn="1"/>
        </p:nvSpPr>
        <p:spPr>
          <a:xfrm>
            <a:off x="300956" y="637414"/>
            <a:ext cx="4835678" cy="167495"/>
          </a:xfrm>
          <a:prstGeom prst="rect">
            <a:avLst/>
          </a:prstGeom>
        </p:spPr>
        <p:txBody>
          <a:bodyPr vert="horz" wrap="square" lIns="0" tIns="0" rIns="0" bIns="0" rtlCol="0" anchor="ctr" anchorCtr="1">
            <a:normAutofit/>
          </a:bodyPr>
          <a:lstStyle/>
          <a:p>
            <a:pPr marL="9369" algn="ctr" defTabSz="674553"/>
            <a:r>
              <a:rPr sz="700" kern="1200" spc="7" dirty="0">
                <a:solidFill>
                  <a:srgbClr val="FFFFFF"/>
                </a:solidFill>
                <a:ea typeface="+mn-ea"/>
              </a:rPr>
              <a:t>ALIGN</a:t>
            </a:r>
            <a:r>
              <a:rPr sz="700" kern="1200" spc="-59" dirty="0">
                <a:solidFill>
                  <a:srgbClr val="FFFFFF"/>
                </a:solidFill>
                <a:ea typeface="+mn-ea"/>
              </a:rPr>
              <a:t> </a:t>
            </a:r>
            <a:r>
              <a:rPr sz="700" kern="1200" spc="7" dirty="0">
                <a:solidFill>
                  <a:srgbClr val="FFFFFF"/>
                </a:solidFill>
                <a:ea typeface="+mn-ea"/>
              </a:rPr>
              <a:t>OBJECTIVES</a:t>
            </a:r>
            <a:endParaRPr sz="700" kern="1200" dirty="0">
              <a:solidFill>
                <a:prstClr val="black"/>
              </a:solidFill>
              <a:ea typeface="+mn-ea"/>
            </a:endParaRPr>
          </a:p>
        </p:txBody>
      </p:sp>
      <p:sp>
        <p:nvSpPr>
          <p:cNvPr id="33" name="object 17"/>
          <p:cNvSpPr/>
          <p:nvPr userDrawn="1"/>
        </p:nvSpPr>
        <p:spPr>
          <a:xfrm>
            <a:off x="5197844" y="637414"/>
            <a:ext cx="4708156" cy="167495"/>
          </a:xfrm>
          <a:custGeom>
            <a:avLst/>
            <a:gdLst/>
            <a:ahLst/>
            <a:cxnLst/>
            <a:rect l="l" t="t" r="r" b="b"/>
            <a:pathLst>
              <a:path w="5838825" h="238125">
                <a:moveTo>
                  <a:pt x="0" y="238125"/>
                </a:moveTo>
                <a:lnTo>
                  <a:pt x="5838825" y="238125"/>
                </a:lnTo>
                <a:lnTo>
                  <a:pt x="5838825" y="0"/>
                </a:lnTo>
                <a:lnTo>
                  <a:pt x="0" y="0"/>
                </a:lnTo>
                <a:lnTo>
                  <a:pt x="0" y="238125"/>
                </a:lnTo>
                <a:close/>
              </a:path>
            </a:pathLst>
          </a:custGeom>
          <a:solidFill>
            <a:srgbClr val="FE8203"/>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4" name="object 18"/>
          <p:cNvSpPr/>
          <p:nvPr userDrawn="1"/>
        </p:nvSpPr>
        <p:spPr>
          <a:xfrm>
            <a:off x="2632079" y="860741"/>
            <a:ext cx="2504555" cy="167495"/>
          </a:xfrm>
          <a:custGeom>
            <a:avLst/>
            <a:gdLst/>
            <a:ahLst/>
            <a:cxnLst/>
            <a:rect l="l" t="t" r="r" b="b"/>
            <a:pathLst>
              <a:path w="3124200" h="238125">
                <a:moveTo>
                  <a:pt x="0" y="238125"/>
                </a:moveTo>
                <a:lnTo>
                  <a:pt x="3124200" y="238125"/>
                </a:lnTo>
                <a:lnTo>
                  <a:pt x="3124200" y="0"/>
                </a:lnTo>
                <a:lnTo>
                  <a:pt x="0" y="0"/>
                </a:lnTo>
                <a:lnTo>
                  <a:pt x="0" y="238125"/>
                </a:lnTo>
                <a:close/>
              </a:path>
            </a:pathLst>
          </a:custGeom>
          <a:solidFill>
            <a:srgbClr val="FF0053"/>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5" name="object 19"/>
          <p:cNvSpPr txBox="1"/>
          <p:nvPr userDrawn="1"/>
        </p:nvSpPr>
        <p:spPr>
          <a:xfrm>
            <a:off x="2626978" y="865287"/>
            <a:ext cx="2448445" cy="162948"/>
          </a:xfrm>
          <a:prstGeom prst="rect">
            <a:avLst/>
          </a:prstGeom>
        </p:spPr>
        <p:txBody>
          <a:bodyPr vert="horz" wrap="square" lIns="0" tIns="0" rIns="0" bIns="0" rtlCol="0" anchor="ctr" anchorCtr="1">
            <a:normAutofit/>
          </a:bodyPr>
          <a:lstStyle/>
          <a:p>
            <a:pPr marL="9369" algn="ctr" defTabSz="674553"/>
            <a:r>
              <a:rPr sz="700" kern="1200" spc="4" dirty="0">
                <a:solidFill>
                  <a:srgbClr val="FFFFFF"/>
                </a:solidFill>
                <a:ea typeface="+mn-ea"/>
              </a:rPr>
              <a:t>COMMUNICATIONS</a:t>
            </a:r>
            <a:r>
              <a:rPr sz="700" kern="1200" spc="-48" dirty="0">
                <a:solidFill>
                  <a:srgbClr val="FFFFFF"/>
                </a:solidFill>
                <a:ea typeface="+mn-ea"/>
              </a:rPr>
              <a:t> </a:t>
            </a:r>
            <a:r>
              <a:rPr sz="700" kern="1200" spc="7" dirty="0">
                <a:solidFill>
                  <a:srgbClr val="FFFFFF"/>
                </a:solidFill>
                <a:ea typeface="+mn-ea"/>
              </a:rPr>
              <a:t>OBJECTIVES</a:t>
            </a:r>
            <a:endParaRPr sz="700" kern="1200" dirty="0">
              <a:solidFill>
                <a:prstClr val="black"/>
              </a:solidFill>
              <a:ea typeface="+mn-ea"/>
            </a:endParaRPr>
          </a:p>
        </p:txBody>
      </p:sp>
      <p:sp>
        <p:nvSpPr>
          <p:cNvPr id="36" name="object 20"/>
          <p:cNvSpPr/>
          <p:nvPr userDrawn="1"/>
        </p:nvSpPr>
        <p:spPr>
          <a:xfrm>
            <a:off x="6238434" y="2591526"/>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066B5"/>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37" name="object 22"/>
          <p:cNvSpPr txBox="1"/>
          <p:nvPr userDrawn="1"/>
        </p:nvSpPr>
        <p:spPr>
          <a:xfrm>
            <a:off x="5197844" y="674376"/>
            <a:ext cx="4708156" cy="101478"/>
          </a:xfrm>
          <a:prstGeom prst="rect">
            <a:avLst/>
          </a:prstGeom>
        </p:spPr>
        <p:txBody>
          <a:bodyPr vert="horz" wrap="square" lIns="0" tIns="0" rIns="0" bIns="0" rtlCol="0">
            <a:normAutofit lnSpcReduction="10000"/>
          </a:bodyPr>
          <a:lstStyle/>
          <a:p>
            <a:pPr marL="9369" algn="ctr" defTabSz="674553"/>
            <a:r>
              <a:rPr sz="700" kern="1200" spc="7" dirty="0">
                <a:solidFill>
                  <a:srgbClr val="FFFFFF"/>
                </a:solidFill>
                <a:ea typeface="+mn-ea"/>
              </a:rPr>
              <a:t>PLAN, SET </a:t>
            </a:r>
            <a:r>
              <a:rPr sz="700" kern="1200" spc="4" dirty="0">
                <a:solidFill>
                  <a:srgbClr val="FFFFFF"/>
                </a:solidFill>
                <a:ea typeface="+mn-ea"/>
              </a:rPr>
              <a:t>TARGETS </a:t>
            </a:r>
            <a:r>
              <a:rPr sz="700" kern="1200" spc="11" dirty="0">
                <a:solidFill>
                  <a:srgbClr val="FFFFFF"/>
                </a:solidFill>
                <a:ea typeface="+mn-ea"/>
              </a:rPr>
              <a:t>&amp; </a:t>
            </a:r>
            <a:r>
              <a:rPr sz="700" kern="1200" spc="7" dirty="0">
                <a:solidFill>
                  <a:srgbClr val="FFFFFF"/>
                </a:solidFill>
                <a:ea typeface="+mn-ea"/>
              </a:rPr>
              <a:t>OTHER</a:t>
            </a:r>
            <a:r>
              <a:rPr sz="700" kern="1200" spc="-52" dirty="0">
                <a:solidFill>
                  <a:srgbClr val="FFFFFF"/>
                </a:solidFill>
                <a:ea typeface="+mn-ea"/>
              </a:rPr>
              <a:t> </a:t>
            </a:r>
            <a:r>
              <a:rPr sz="700" kern="1200" spc="7" dirty="0">
                <a:solidFill>
                  <a:srgbClr val="FFFFFF"/>
                </a:solidFill>
                <a:ea typeface="+mn-ea"/>
              </a:rPr>
              <a:t>INPUTS</a:t>
            </a:r>
            <a:endParaRPr sz="700" kern="1200" dirty="0">
              <a:solidFill>
                <a:prstClr val="black"/>
              </a:solidFill>
              <a:ea typeface="+mn-ea"/>
            </a:endParaRPr>
          </a:p>
        </p:txBody>
      </p:sp>
      <p:sp>
        <p:nvSpPr>
          <p:cNvPr id="38" name="bk object 26"/>
          <p:cNvSpPr/>
          <p:nvPr userDrawn="1"/>
        </p:nvSpPr>
        <p:spPr>
          <a:xfrm>
            <a:off x="2565766" y="2759020"/>
            <a:ext cx="1775123" cy="3908223"/>
          </a:xfrm>
          <a:custGeom>
            <a:avLst/>
            <a:gdLst/>
            <a:ahLst/>
            <a:cxnLst/>
            <a:rect l="l" t="t" r="r" b="b"/>
            <a:pathLst>
              <a:path w="2190750" h="5305425">
                <a:moveTo>
                  <a:pt x="0" y="5305425"/>
                </a:moveTo>
                <a:lnTo>
                  <a:pt x="2190750" y="5305425"/>
                </a:lnTo>
                <a:lnTo>
                  <a:pt x="2190750" y="0"/>
                </a:lnTo>
                <a:lnTo>
                  <a:pt x="0" y="0"/>
                </a:lnTo>
                <a:lnTo>
                  <a:pt x="0" y="5305425"/>
                </a:lnTo>
                <a:close/>
              </a:path>
            </a:pathLst>
          </a:custGeom>
          <a:solidFill>
            <a:schemeClr val="bg1"/>
          </a:solidFill>
        </p:spPr>
        <p:txBody>
          <a:bodyPr wrap="square" lIns="67455" tIns="67455" rIns="67455" bIns="67455" rtlCol="0">
            <a:normAutofit/>
          </a:bodyPr>
          <a:lstStyle/>
          <a:p>
            <a:pPr defTabSz="674553"/>
            <a:endParaRPr lang="en-GB" sz="800" kern="1200" dirty="0">
              <a:solidFill>
                <a:prstClr val="white">
                  <a:lumMod val="50000"/>
                </a:prstClr>
              </a:solidFill>
              <a:latin typeface="Calibri"/>
              <a:ea typeface="+mn-ea"/>
            </a:endParaRPr>
          </a:p>
        </p:txBody>
      </p:sp>
      <p:sp>
        <p:nvSpPr>
          <p:cNvPr id="39" name="bk object 18"/>
          <p:cNvSpPr/>
          <p:nvPr userDrawn="1"/>
        </p:nvSpPr>
        <p:spPr>
          <a:xfrm>
            <a:off x="0" y="637413"/>
            <a:ext cx="239744" cy="1674953"/>
          </a:xfrm>
          <a:custGeom>
            <a:avLst/>
            <a:gdLst/>
            <a:ahLst/>
            <a:cxnLst/>
            <a:rect l="l" t="t" r="r" b="b"/>
            <a:pathLst>
              <a:path w="323850" h="5838825">
                <a:moveTo>
                  <a:pt x="0" y="5838825"/>
                </a:moveTo>
                <a:lnTo>
                  <a:pt x="323850" y="5838825"/>
                </a:lnTo>
                <a:lnTo>
                  <a:pt x="323850" y="0"/>
                </a:lnTo>
                <a:lnTo>
                  <a:pt x="0" y="0"/>
                </a:lnTo>
                <a:lnTo>
                  <a:pt x="0" y="5838825"/>
                </a:lnTo>
                <a:close/>
              </a:path>
            </a:pathLst>
          </a:custGeom>
          <a:solidFill>
            <a:srgbClr val="8A8A8A"/>
          </a:solidFill>
        </p:spPr>
        <p:txBody>
          <a:bodyPr wrap="square" lIns="0" tIns="0" rIns="0" bIns="0" rtlCol="0">
            <a:normAutofit/>
          </a:bodyPr>
          <a:lstStyle/>
          <a:p>
            <a:pPr defTabSz="674553"/>
            <a:endParaRPr sz="1300" kern="1200" dirty="0">
              <a:solidFill>
                <a:prstClr val="black"/>
              </a:solidFill>
              <a:latin typeface="Calibri"/>
              <a:ea typeface="+mn-ea"/>
            </a:endParaRPr>
          </a:p>
        </p:txBody>
      </p:sp>
      <p:sp>
        <p:nvSpPr>
          <p:cNvPr id="40" name="object 4"/>
          <p:cNvSpPr txBox="1"/>
          <p:nvPr userDrawn="1"/>
        </p:nvSpPr>
        <p:spPr>
          <a:xfrm rot="16200000">
            <a:off x="-405636" y="1378319"/>
            <a:ext cx="1059475" cy="135980"/>
          </a:xfrm>
          <a:prstGeom prst="rect">
            <a:avLst/>
          </a:prstGeom>
        </p:spPr>
        <p:txBody>
          <a:bodyPr vert="horz" wrap="square" lIns="0" tIns="0" rIns="0" bIns="0" rtlCol="0">
            <a:normAutofit/>
          </a:bodyPr>
          <a:lstStyle/>
          <a:p>
            <a:pPr marL="9369" algn="ctr" defTabSz="674553"/>
            <a:r>
              <a:rPr lang="en-GB" sz="800" kern="1200" spc="-4" dirty="0">
                <a:solidFill>
                  <a:srgbClr val="FFFFFF"/>
                </a:solidFill>
                <a:ea typeface="+mn-ea"/>
              </a:rPr>
              <a:t>PREPARATION</a:t>
            </a:r>
            <a:endParaRPr sz="800" kern="1200" dirty="0">
              <a:solidFill>
                <a:prstClr val="black"/>
              </a:solidFill>
              <a:ea typeface="+mn-ea"/>
            </a:endParaRPr>
          </a:p>
        </p:txBody>
      </p:sp>
      <p:sp>
        <p:nvSpPr>
          <p:cNvPr id="41" name="object 4"/>
          <p:cNvSpPr txBox="1"/>
          <p:nvPr userDrawn="1"/>
        </p:nvSpPr>
        <p:spPr>
          <a:xfrm rot="16200000">
            <a:off x="-405636" y="4449065"/>
            <a:ext cx="1059475" cy="135980"/>
          </a:xfrm>
          <a:prstGeom prst="rect">
            <a:avLst/>
          </a:prstGeom>
        </p:spPr>
        <p:txBody>
          <a:bodyPr vert="horz" wrap="square" lIns="0" tIns="0" rIns="0" bIns="0" rtlCol="0">
            <a:normAutofit/>
          </a:bodyPr>
          <a:lstStyle/>
          <a:p>
            <a:pPr marL="9369" algn="ctr" defTabSz="674553"/>
            <a:r>
              <a:rPr lang="en-GB" sz="800" kern="1200" spc="-4" dirty="0">
                <a:solidFill>
                  <a:srgbClr val="FFFFFF"/>
                </a:solidFill>
                <a:ea typeface="+mn-ea"/>
              </a:rPr>
              <a:t>IMPLEMENTATION</a:t>
            </a:r>
            <a:endParaRPr sz="800" kern="1200" dirty="0">
              <a:solidFill>
                <a:prstClr val="black"/>
              </a:solidFill>
              <a:ea typeface="+mn-ea"/>
            </a:endParaRPr>
          </a:p>
        </p:txBody>
      </p:sp>
      <p:sp>
        <p:nvSpPr>
          <p:cNvPr id="42" name="object 4"/>
          <p:cNvSpPr txBox="1"/>
          <p:nvPr userDrawn="1"/>
        </p:nvSpPr>
        <p:spPr>
          <a:xfrm rot="16200000">
            <a:off x="1356688" y="4449065"/>
            <a:ext cx="2064446" cy="135980"/>
          </a:xfrm>
          <a:prstGeom prst="rect">
            <a:avLst/>
          </a:prstGeom>
        </p:spPr>
        <p:txBody>
          <a:bodyPr vert="horz" wrap="square" lIns="0" tIns="0" rIns="0" bIns="0" rtlCol="0">
            <a:normAutofit/>
          </a:bodyPr>
          <a:lstStyle/>
          <a:p>
            <a:pPr marL="9369" algn="ctr" defTabSz="674553"/>
            <a:r>
              <a:rPr lang="en-GB" sz="800" kern="1200" spc="-4" dirty="0">
                <a:solidFill>
                  <a:srgbClr val="FFFFFF"/>
                </a:solidFill>
                <a:ea typeface="+mn-ea"/>
              </a:rPr>
              <a:t>MEASUREMENT &amp; INSIGHTS</a:t>
            </a:r>
            <a:endParaRPr sz="800" kern="1200" dirty="0">
              <a:solidFill>
                <a:prstClr val="black"/>
              </a:solidFill>
              <a:ea typeface="+mn-ea"/>
            </a:endParaRPr>
          </a:p>
        </p:txBody>
      </p:sp>
      <p:sp>
        <p:nvSpPr>
          <p:cNvPr id="43" name="bk object 21"/>
          <p:cNvSpPr/>
          <p:nvPr userDrawn="1"/>
        </p:nvSpPr>
        <p:spPr>
          <a:xfrm>
            <a:off x="2565766" y="2368199"/>
            <a:ext cx="1775123" cy="167495"/>
          </a:xfrm>
          <a:custGeom>
            <a:avLst/>
            <a:gdLst/>
            <a:ahLst/>
            <a:cxnLst/>
            <a:rect l="l" t="t" r="r" b="b"/>
            <a:pathLst>
              <a:path w="2190750" h="238125">
                <a:moveTo>
                  <a:pt x="0" y="238125"/>
                </a:moveTo>
                <a:lnTo>
                  <a:pt x="2190750" y="238125"/>
                </a:lnTo>
                <a:lnTo>
                  <a:pt x="2190750" y="0"/>
                </a:lnTo>
                <a:lnTo>
                  <a:pt x="0" y="0"/>
                </a:lnTo>
                <a:lnTo>
                  <a:pt x="0" y="238125"/>
                </a:lnTo>
                <a:close/>
              </a:path>
            </a:pathLst>
          </a:custGeom>
          <a:solidFill>
            <a:srgbClr val="073F7F"/>
          </a:solidFill>
        </p:spPr>
        <p:txBody>
          <a:bodyPr wrap="square" lIns="0" tIns="0" rIns="0" bIns="0" rtlCol="0">
            <a:normAutofit fontScale="92500" lnSpcReduction="10000"/>
          </a:bodyPr>
          <a:lstStyle/>
          <a:p>
            <a:pPr defTabSz="674553"/>
            <a:endParaRPr sz="1300" kern="1200" dirty="0">
              <a:solidFill>
                <a:prstClr val="black"/>
              </a:solidFill>
              <a:latin typeface="Calibri"/>
              <a:ea typeface="+mn-ea"/>
            </a:endParaRPr>
          </a:p>
        </p:txBody>
      </p:sp>
      <p:sp>
        <p:nvSpPr>
          <p:cNvPr id="44" name="object 21"/>
          <p:cNvSpPr txBox="1"/>
          <p:nvPr userDrawn="1"/>
        </p:nvSpPr>
        <p:spPr>
          <a:xfrm>
            <a:off x="4402101" y="2591524"/>
            <a:ext cx="1775123" cy="162948"/>
          </a:xfrm>
          <a:prstGeom prst="rect">
            <a:avLst/>
          </a:prstGeom>
        </p:spPr>
        <p:txBody>
          <a:bodyPr vert="horz" wrap="square" lIns="0" tIns="0" rIns="0" bIns="0" rtlCol="0" anchor="ctr" anchorCtr="1">
            <a:normAutofit/>
          </a:bodyPr>
          <a:lstStyle/>
          <a:p>
            <a:pPr marL="9369" algn="ctr" defTabSz="674553">
              <a:tabLst>
                <a:tab pos="1686851" algn="l"/>
              </a:tabLst>
            </a:pPr>
            <a:r>
              <a:rPr sz="700" kern="1200" spc="-4" dirty="0">
                <a:solidFill>
                  <a:srgbClr val="FFFFFF"/>
                </a:solidFill>
                <a:ea typeface="+mn-ea"/>
              </a:rPr>
              <a:t>OUT-TAKES</a:t>
            </a:r>
            <a:endParaRPr sz="1100" kern="1200" baseline="2923" dirty="0">
              <a:solidFill>
                <a:prstClr val="black"/>
              </a:solidFill>
              <a:ea typeface="+mn-ea"/>
            </a:endParaRPr>
          </a:p>
        </p:txBody>
      </p:sp>
      <p:sp>
        <p:nvSpPr>
          <p:cNvPr id="45" name="object 21"/>
          <p:cNvSpPr txBox="1"/>
          <p:nvPr userDrawn="1"/>
        </p:nvSpPr>
        <p:spPr>
          <a:xfrm>
            <a:off x="6299645" y="2591524"/>
            <a:ext cx="1713911" cy="162948"/>
          </a:xfrm>
          <a:prstGeom prst="rect">
            <a:avLst/>
          </a:prstGeom>
        </p:spPr>
        <p:txBody>
          <a:bodyPr vert="horz" wrap="square" lIns="0" tIns="0" rIns="0" bIns="0" rtlCol="0" anchor="ctr" anchorCtr="1">
            <a:normAutofit/>
          </a:bodyPr>
          <a:lstStyle/>
          <a:p>
            <a:pPr marL="9369" algn="ctr" defTabSz="674553">
              <a:tabLst>
                <a:tab pos="1686851" algn="l"/>
              </a:tabLst>
            </a:pPr>
            <a:r>
              <a:rPr lang="en-US" sz="700" kern="1200" spc="-4" dirty="0">
                <a:solidFill>
                  <a:srgbClr val="FFFFFF"/>
                </a:solidFill>
                <a:ea typeface="+mn-ea"/>
              </a:rPr>
              <a:t>OUTCOMES</a:t>
            </a:r>
            <a:endParaRPr sz="1100" kern="1200" baseline="2923" dirty="0">
              <a:solidFill>
                <a:prstClr val="black"/>
              </a:solidFill>
              <a:ea typeface="+mn-ea"/>
            </a:endParaRPr>
          </a:p>
        </p:txBody>
      </p:sp>
      <p:sp>
        <p:nvSpPr>
          <p:cNvPr id="46" name="object 21"/>
          <p:cNvSpPr txBox="1"/>
          <p:nvPr userDrawn="1"/>
        </p:nvSpPr>
        <p:spPr>
          <a:xfrm>
            <a:off x="2565766" y="2591524"/>
            <a:ext cx="1775123" cy="162948"/>
          </a:xfrm>
          <a:prstGeom prst="rect">
            <a:avLst/>
          </a:prstGeom>
        </p:spPr>
        <p:txBody>
          <a:bodyPr vert="horz" wrap="square" lIns="0" tIns="0" rIns="0" bIns="0" rtlCol="0" anchor="ctr" anchorCtr="1">
            <a:normAutofit/>
          </a:bodyPr>
          <a:lstStyle/>
          <a:p>
            <a:pPr marL="9369" algn="ctr" defTabSz="674553">
              <a:tabLst>
                <a:tab pos="1686851" algn="l"/>
              </a:tabLst>
            </a:pPr>
            <a:r>
              <a:rPr lang="en-GB" sz="700" kern="1200" spc="-4" dirty="0">
                <a:solidFill>
                  <a:srgbClr val="FFFFFF"/>
                </a:solidFill>
                <a:ea typeface="+mn-ea"/>
              </a:rPr>
              <a:t>OUTPUTS</a:t>
            </a:r>
            <a:endParaRPr sz="1100" kern="1200" baseline="2923" dirty="0">
              <a:solidFill>
                <a:prstClr val="black"/>
              </a:solidFill>
              <a:ea typeface="+mn-ea"/>
            </a:endParaRPr>
          </a:p>
        </p:txBody>
      </p:sp>
      <p:sp>
        <p:nvSpPr>
          <p:cNvPr id="47" name="object 21"/>
          <p:cNvSpPr txBox="1"/>
          <p:nvPr userDrawn="1"/>
        </p:nvSpPr>
        <p:spPr>
          <a:xfrm>
            <a:off x="2565766" y="2368198"/>
            <a:ext cx="1775123" cy="167495"/>
          </a:xfrm>
          <a:prstGeom prst="rect">
            <a:avLst/>
          </a:prstGeom>
        </p:spPr>
        <p:txBody>
          <a:bodyPr vert="horz" wrap="square" lIns="0" tIns="0" rIns="0" bIns="0" rtlCol="0" anchor="ctr" anchorCtr="1">
            <a:normAutofit/>
          </a:bodyPr>
          <a:lstStyle/>
          <a:p>
            <a:pPr marL="9369" algn="ctr" defTabSz="674553">
              <a:tabLst>
                <a:tab pos="1686851" algn="l"/>
              </a:tabLst>
            </a:pPr>
            <a:r>
              <a:rPr lang="en-GB" sz="700" kern="1200" spc="-4" dirty="0">
                <a:solidFill>
                  <a:srgbClr val="FFFFFF"/>
                </a:solidFill>
                <a:ea typeface="+mn-ea"/>
              </a:rPr>
              <a:t>MEASURE ACTIVITY</a:t>
            </a:r>
            <a:endParaRPr sz="1000" kern="1200" baseline="2923" dirty="0">
              <a:solidFill>
                <a:prstClr val="black"/>
              </a:solidFill>
              <a:ea typeface="+mn-ea"/>
            </a:endParaRPr>
          </a:p>
        </p:txBody>
      </p:sp>
      <p:pic>
        <p:nvPicPr>
          <p:cNvPr id="48" name="Picture 47"/>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a:stretch/>
        </p:blipFill>
        <p:spPr>
          <a:xfrm>
            <a:off x="-1" y="0"/>
            <a:ext cx="1227577" cy="633270"/>
          </a:xfrm>
          <a:prstGeom prst="rect">
            <a:avLst/>
          </a:prstGeom>
        </p:spPr>
      </p:pic>
      <p:sp>
        <p:nvSpPr>
          <p:cNvPr id="50" name="Text Placeholder 49"/>
          <p:cNvSpPr>
            <a:spLocks noGrp="1"/>
          </p:cNvSpPr>
          <p:nvPr>
            <p:ph type="body" sz="quarter" idx="10" hasCustomPrompt="1"/>
          </p:nvPr>
        </p:nvSpPr>
        <p:spPr>
          <a:xfrm>
            <a:off x="362166" y="1084067"/>
            <a:ext cx="2142389"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1" name="Text Placeholder 49"/>
          <p:cNvSpPr>
            <a:spLocks noGrp="1"/>
          </p:cNvSpPr>
          <p:nvPr>
            <p:ph type="body" sz="quarter" idx="11" hasCustomPrompt="1"/>
          </p:nvPr>
        </p:nvSpPr>
        <p:spPr>
          <a:xfrm>
            <a:off x="2688189" y="1084067"/>
            <a:ext cx="2387233"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2" name="Text Placeholder 49"/>
          <p:cNvSpPr>
            <a:spLocks noGrp="1"/>
          </p:cNvSpPr>
          <p:nvPr>
            <p:ph type="body" sz="quarter" idx="12" hasCustomPrompt="1"/>
          </p:nvPr>
        </p:nvSpPr>
        <p:spPr>
          <a:xfrm>
            <a:off x="5259056" y="1084067"/>
            <a:ext cx="2264811"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3" name="Text Placeholder 49"/>
          <p:cNvSpPr>
            <a:spLocks noGrp="1"/>
          </p:cNvSpPr>
          <p:nvPr>
            <p:ph type="body" sz="quarter" idx="13" hasCustomPrompt="1"/>
          </p:nvPr>
        </p:nvSpPr>
        <p:spPr>
          <a:xfrm>
            <a:off x="7667856" y="1084067"/>
            <a:ext cx="2238145" cy="1172467"/>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4" name="Text Placeholder 49"/>
          <p:cNvSpPr>
            <a:spLocks noGrp="1"/>
          </p:cNvSpPr>
          <p:nvPr>
            <p:ph type="body" sz="quarter" idx="14" hasCustomPrompt="1"/>
          </p:nvPr>
        </p:nvSpPr>
        <p:spPr>
          <a:xfrm>
            <a:off x="362166"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5" name="Text Placeholder 49"/>
          <p:cNvSpPr>
            <a:spLocks noGrp="1"/>
          </p:cNvSpPr>
          <p:nvPr>
            <p:ph type="body" sz="quarter" idx="15" hasCustomPrompt="1"/>
          </p:nvPr>
        </p:nvSpPr>
        <p:spPr>
          <a:xfrm>
            <a:off x="2626977"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6" name="Text Placeholder 49"/>
          <p:cNvSpPr>
            <a:spLocks noGrp="1"/>
          </p:cNvSpPr>
          <p:nvPr>
            <p:ph type="body" sz="quarter" idx="16" hasCustomPrompt="1"/>
          </p:nvPr>
        </p:nvSpPr>
        <p:spPr>
          <a:xfrm>
            <a:off x="4463311"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7" name="Text Placeholder 49"/>
          <p:cNvSpPr>
            <a:spLocks noGrp="1"/>
          </p:cNvSpPr>
          <p:nvPr>
            <p:ph type="body" sz="quarter" idx="17" hasCustomPrompt="1"/>
          </p:nvPr>
        </p:nvSpPr>
        <p:spPr>
          <a:xfrm>
            <a:off x="6299644" y="2814852"/>
            <a:ext cx="1652701"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
        <p:nvSpPr>
          <p:cNvPr id="58" name="Text Placeholder 49"/>
          <p:cNvSpPr>
            <a:spLocks noGrp="1"/>
          </p:cNvSpPr>
          <p:nvPr>
            <p:ph type="body" sz="quarter" idx="18" hasCustomPrompt="1"/>
          </p:nvPr>
        </p:nvSpPr>
        <p:spPr>
          <a:xfrm>
            <a:off x="8135978" y="2814852"/>
            <a:ext cx="1770022" cy="3796559"/>
          </a:xfrm>
          <a:prstGeom prst="rect">
            <a:avLst/>
          </a:prstGeom>
        </p:spPr>
        <p:txBody>
          <a:bodyPr lIns="67455" tIns="33728" rIns="67455" bIns="33728"/>
          <a:lstStyle>
            <a:lvl1pPr>
              <a:defRPr lang="en-US" sz="800" dirty="0">
                <a:solidFill>
                  <a:schemeClr val="bg1">
                    <a:lumMod val="50000"/>
                  </a:schemeClr>
                </a:solidFill>
              </a:defRPr>
            </a:lvl1pPr>
          </a:lstStyle>
          <a:p>
            <a:pPr lvl="0"/>
            <a:r>
              <a:rPr lang="en-US" dirty="0"/>
              <a:t>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3"/>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3" name="Rectangle 12"/>
          <p:cNvSpPr/>
          <p:nvPr userDrawn="1"/>
        </p:nvSpPr>
        <p:spPr>
          <a:xfrm rot="2751895">
            <a:off x="4765150"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3" name="Content Placeholder 2"/>
          <p:cNvSpPr>
            <a:spLocks noGrp="1"/>
          </p:cNvSpPr>
          <p:nvPr>
            <p:ph sz="quarter" idx="10"/>
          </p:nvPr>
        </p:nvSpPr>
        <p:spPr>
          <a:xfrm>
            <a:off x="495300" y="1785942"/>
            <a:ext cx="8915400" cy="3794125"/>
          </a:xfrm>
          <a:prstGeom prst="rect">
            <a:avLst/>
          </a:prstGeom>
        </p:spPr>
        <p:txBody>
          <a:bodyPr vert="horz" lIns="102413" tIns="51206" rIns="102413" bIns="51206"/>
          <a:lstStyle>
            <a:lvl1pPr marL="0" indent="0">
              <a:buNone/>
              <a:defRPr/>
            </a:lvl1pPr>
          </a:lstStyle>
          <a:p>
            <a:pPr lvl="0"/>
            <a:endParaRPr lang="en-US" dirty="0"/>
          </a:p>
        </p:txBody>
      </p:sp>
      <p:sp>
        <p:nvSpPr>
          <p:cNvPr id="6" name="Slide Number Placeholder 5"/>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8"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smtClean="0"/>
              <a:t>Click to edit Master title style</a:t>
            </a:r>
            <a:endParaRPr lang="en-US" dirty="0"/>
          </a:p>
        </p:txBody>
      </p:sp>
      <p:pic>
        <p:nvPicPr>
          <p:cNvPr id="8" name="Picture 7" descr="CISION_LOGO_NO_TAGLINE_RGB.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8255000" y="6438082"/>
            <a:ext cx="1386151" cy="283397"/>
          </a:xfrm>
          <a:prstGeom prst="rect">
            <a:avLst/>
          </a:prstGeom>
        </p:spPr>
      </p:pic>
    </p:spTree>
    <p:extLst>
      <p:ext uri="{BB962C8B-B14F-4D97-AF65-F5344CB8AC3E}">
        <p14:creationId xmlns:p14="http://schemas.microsoft.com/office/powerpoint/2010/main" xmlns="" val="90900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12" name="Rectangle 11"/>
          <p:cNvSpPr/>
          <p:nvPr userDrawn="1"/>
        </p:nvSpPr>
        <p:spPr>
          <a:xfrm>
            <a:off x="0" y="3"/>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3" name="Rectangle 12"/>
          <p:cNvSpPr/>
          <p:nvPr userDrawn="1"/>
        </p:nvSpPr>
        <p:spPr>
          <a:xfrm rot="2751895">
            <a:off x="4765150"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4" name="SmartArt Placeholder 3"/>
          <p:cNvSpPr>
            <a:spLocks noGrp="1"/>
          </p:cNvSpPr>
          <p:nvPr>
            <p:ph type="dgm" sz="quarter" idx="10"/>
          </p:nvPr>
        </p:nvSpPr>
        <p:spPr>
          <a:xfrm>
            <a:off x="495300" y="1820865"/>
            <a:ext cx="8915400" cy="4232275"/>
          </a:xfrm>
          <a:prstGeom prst="rect">
            <a:avLst/>
          </a:prstGeom>
        </p:spPr>
        <p:txBody>
          <a:bodyPr vert="horz" lIns="102413" tIns="51206" rIns="102413" bIns="51206"/>
          <a:lstStyle/>
          <a:p>
            <a:endParaRPr lang="en-US"/>
          </a:p>
        </p:txBody>
      </p:sp>
      <p:sp>
        <p:nvSpPr>
          <p:cNvPr id="5" name="Slide Number Placeholder 4"/>
          <p:cNvSpPr>
            <a:spLocks noGrp="1"/>
          </p:cNvSpPr>
          <p:nvPr>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8"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smtClean="0"/>
              <a:t>Click to edit Master title style</a:t>
            </a:r>
            <a:endParaRPr lang="en-US" dirty="0"/>
          </a:p>
        </p:txBody>
      </p:sp>
      <p:pic>
        <p:nvPicPr>
          <p:cNvPr id="8" name="Picture 7" descr="CISION_LOGO_NO_TAGLINE_RGB.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8255000" y="6438082"/>
            <a:ext cx="1386151" cy="283397"/>
          </a:xfrm>
          <a:prstGeom prst="rect">
            <a:avLst/>
          </a:prstGeom>
        </p:spPr>
      </p:pic>
    </p:spTree>
    <p:extLst>
      <p:ext uri="{BB962C8B-B14F-4D97-AF65-F5344CB8AC3E}">
        <p14:creationId xmlns:p14="http://schemas.microsoft.com/office/powerpoint/2010/main" xmlns="" val="364763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and Text">
    <p:spTree>
      <p:nvGrpSpPr>
        <p:cNvPr id="1" name=""/>
        <p:cNvGrpSpPr/>
        <p:nvPr/>
      </p:nvGrpSpPr>
      <p:grpSpPr>
        <a:xfrm>
          <a:off x="0" y="0"/>
          <a:ext cx="0" cy="0"/>
          <a:chOff x="0" y="0"/>
          <a:chExt cx="0" cy="0"/>
        </a:xfrm>
      </p:grpSpPr>
      <p:sp>
        <p:nvSpPr>
          <p:cNvPr id="13" name="Rectangle 12"/>
          <p:cNvSpPr/>
          <p:nvPr userDrawn="1"/>
        </p:nvSpPr>
        <p:spPr>
          <a:xfrm>
            <a:off x="0" y="3"/>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4" name="Rectangle 13"/>
          <p:cNvSpPr/>
          <p:nvPr userDrawn="1"/>
        </p:nvSpPr>
        <p:spPr>
          <a:xfrm rot="2751895">
            <a:off x="4765150"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Text Placeholder 14"/>
          <p:cNvSpPr>
            <a:spLocks noGrp="1"/>
          </p:cNvSpPr>
          <p:nvPr>
            <p:ph type="body" sz="quarter" idx="10"/>
          </p:nvPr>
        </p:nvSpPr>
        <p:spPr>
          <a:xfrm>
            <a:off x="4945141" y="1865082"/>
            <a:ext cx="4465562" cy="4172178"/>
          </a:xfrm>
          <a:prstGeom prst="rect">
            <a:avLst/>
          </a:prstGeom>
        </p:spPr>
        <p:txBody>
          <a:bodyPr vert="horz" lIns="102413" tIns="51206" rIns="102413" bIns="51206"/>
          <a:lstStyle>
            <a:lvl1pPr>
              <a:buClr>
                <a:srgbClr val="F15D22"/>
              </a:buClr>
              <a:defRPr sz="2700"/>
            </a:lvl1pPr>
            <a:lvl2pPr>
              <a:buClr>
                <a:srgbClr val="F15D22"/>
              </a:buClr>
              <a:defRPr sz="2200"/>
            </a:lvl2pPr>
            <a:lvl3pPr>
              <a:buClr>
                <a:srgbClr val="F15D22"/>
              </a:buClr>
              <a:defRPr sz="2000"/>
            </a:lvl3pPr>
            <a:lvl4pPr>
              <a:buClr>
                <a:srgbClr val="F15D22"/>
              </a:buClr>
              <a:defRPr sz="1800"/>
            </a:lvl4pPr>
            <a:lvl5pPr>
              <a:buClr>
                <a:srgbClr val="F15D22"/>
              </a:buCl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Picture Placeholder 2"/>
          <p:cNvSpPr>
            <a:spLocks noGrp="1"/>
          </p:cNvSpPr>
          <p:nvPr>
            <p:ph type="pic" sz="quarter" idx="11"/>
          </p:nvPr>
        </p:nvSpPr>
        <p:spPr>
          <a:xfrm>
            <a:off x="424793" y="1865314"/>
            <a:ext cx="4198011" cy="4171951"/>
          </a:xfrm>
          <a:prstGeom prst="rect">
            <a:avLst/>
          </a:prstGeom>
        </p:spPr>
        <p:txBody>
          <a:bodyPr vert="horz" lIns="102413" tIns="51206" rIns="102413" bIns="51206"/>
          <a:lstStyle/>
          <a:p>
            <a:endParaRPr lang="en-US"/>
          </a:p>
        </p:txBody>
      </p:sp>
      <p:sp>
        <p:nvSpPr>
          <p:cNvPr id="4" name="Slide Number Placeholder 3"/>
          <p:cNvSpPr>
            <a:spLocks noGrp="1"/>
          </p:cNvSpPr>
          <p:nvPr>
            <p:ph type="sldNum" sz="quarter" idx="12"/>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9"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smtClean="0"/>
              <a:t>Click to edit Master title style</a:t>
            </a:r>
            <a:endParaRPr lang="en-US" dirty="0"/>
          </a:p>
        </p:txBody>
      </p:sp>
      <p:pic>
        <p:nvPicPr>
          <p:cNvPr id="9" name="Picture 8" descr="CISION_LOGO_NO_TAGLINE_RGB.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8255000" y="6438082"/>
            <a:ext cx="1386151" cy="283397"/>
          </a:xfrm>
          <a:prstGeom prst="rect">
            <a:avLst/>
          </a:prstGeom>
        </p:spPr>
      </p:pic>
    </p:spTree>
    <p:extLst>
      <p:ext uri="{BB962C8B-B14F-4D97-AF65-F5344CB8AC3E}">
        <p14:creationId xmlns:p14="http://schemas.microsoft.com/office/powerpoint/2010/main" xmlns="" val="383011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Media">
    <p:spTree>
      <p:nvGrpSpPr>
        <p:cNvPr id="1" name=""/>
        <p:cNvGrpSpPr/>
        <p:nvPr/>
      </p:nvGrpSpPr>
      <p:grpSpPr>
        <a:xfrm>
          <a:off x="0" y="0"/>
          <a:ext cx="0" cy="0"/>
          <a:chOff x="0" y="0"/>
          <a:chExt cx="0" cy="0"/>
        </a:xfrm>
      </p:grpSpPr>
      <p:sp>
        <p:nvSpPr>
          <p:cNvPr id="15" name="Rectangle 14"/>
          <p:cNvSpPr/>
          <p:nvPr userDrawn="1"/>
        </p:nvSpPr>
        <p:spPr>
          <a:xfrm>
            <a:off x="0" y="3"/>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20" name="Rectangle 19"/>
          <p:cNvSpPr/>
          <p:nvPr userDrawn="1"/>
        </p:nvSpPr>
        <p:spPr>
          <a:xfrm rot="2751895">
            <a:off x="4765150"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Text Placeholder 14"/>
          <p:cNvSpPr>
            <a:spLocks noGrp="1"/>
          </p:cNvSpPr>
          <p:nvPr>
            <p:ph type="body" sz="quarter" idx="10"/>
          </p:nvPr>
        </p:nvSpPr>
        <p:spPr>
          <a:xfrm>
            <a:off x="4945141" y="1865082"/>
            <a:ext cx="4465562" cy="4172178"/>
          </a:xfrm>
          <a:prstGeom prst="rect">
            <a:avLst/>
          </a:prstGeom>
        </p:spPr>
        <p:txBody>
          <a:bodyPr vert="horz" lIns="102413" tIns="51206" rIns="102413" bIns="51206"/>
          <a:lstStyle>
            <a:lvl1pPr>
              <a:buClr>
                <a:srgbClr val="F15D22"/>
              </a:buClr>
              <a:defRPr sz="2700"/>
            </a:lvl1pPr>
            <a:lvl2pPr>
              <a:buClr>
                <a:srgbClr val="F15D22"/>
              </a:buClr>
              <a:defRPr sz="2200"/>
            </a:lvl2pPr>
            <a:lvl3pPr>
              <a:buClr>
                <a:srgbClr val="F15D22"/>
              </a:buClr>
              <a:defRPr sz="2000"/>
            </a:lvl3pPr>
            <a:lvl4pPr>
              <a:buClr>
                <a:srgbClr val="F15D22"/>
              </a:buClr>
              <a:defRPr sz="1800"/>
            </a:lvl4pPr>
            <a:lvl5pPr>
              <a:buClr>
                <a:srgbClr val="F15D22"/>
              </a:buCl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Media Placeholder 2"/>
          <p:cNvSpPr>
            <a:spLocks noGrp="1"/>
          </p:cNvSpPr>
          <p:nvPr>
            <p:ph type="media" sz="quarter" idx="11"/>
          </p:nvPr>
        </p:nvSpPr>
        <p:spPr>
          <a:xfrm>
            <a:off x="620848" y="1865314"/>
            <a:ext cx="3970998" cy="4171951"/>
          </a:xfrm>
          <a:prstGeom prst="rect">
            <a:avLst/>
          </a:prstGeom>
        </p:spPr>
        <p:txBody>
          <a:bodyPr vert="horz" lIns="102413" tIns="51206" rIns="102413" bIns="51206"/>
          <a:lstStyle/>
          <a:p>
            <a:endParaRPr lang="en-US"/>
          </a:p>
        </p:txBody>
      </p:sp>
      <p:sp>
        <p:nvSpPr>
          <p:cNvPr id="4" name="Slide Number Placeholder 3"/>
          <p:cNvSpPr>
            <a:spLocks noGrp="1"/>
          </p:cNvSpPr>
          <p:nvPr>
            <p:ph type="sldNum" sz="quarter" idx="12"/>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
        <p:nvSpPr>
          <p:cNvPr id="19" name="Title Placeholder 1"/>
          <p:cNvSpPr>
            <a:spLocks noGrp="1"/>
          </p:cNvSpPr>
          <p:nvPr>
            <p:ph type="title"/>
          </p:nvPr>
        </p:nvSpPr>
        <p:spPr>
          <a:xfrm>
            <a:off x="495300" y="151269"/>
            <a:ext cx="8915400" cy="780440"/>
          </a:xfrm>
          <a:prstGeom prst="rect">
            <a:avLst/>
          </a:prstGeom>
        </p:spPr>
        <p:txBody>
          <a:bodyPr vert="horz" lIns="102413" tIns="51206" rIns="102413" bIns="51206" rtlCol="0" anchor="ctr">
            <a:normAutofit/>
          </a:bodyPr>
          <a:lstStyle/>
          <a:p>
            <a:r>
              <a:rPr lang="en-US" dirty="0" smtClean="0"/>
              <a:t>Click to edit Master title style</a:t>
            </a:r>
            <a:endParaRPr lang="en-US" dirty="0"/>
          </a:p>
        </p:txBody>
      </p:sp>
      <p:pic>
        <p:nvPicPr>
          <p:cNvPr id="9" name="Picture 8" descr="CISION_LOGO_NO_TAGLINE_RGB.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8255000" y="6438082"/>
            <a:ext cx="1386151" cy="283397"/>
          </a:xfrm>
          <a:prstGeom prst="rect">
            <a:avLst/>
          </a:prstGeom>
        </p:spPr>
      </p:pic>
    </p:spTree>
    <p:extLst>
      <p:ext uri="{BB962C8B-B14F-4D97-AF65-F5344CB8AC3E}">
        <p14:creationId xmlns:p14="http://schemas.microsoft.com/office/powerpoint/2010/main" xmlns="" val="11680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Rectangle 3"/>
          <p:cNvSpPr/>
          <p:nvPr userDrawn="1"/>
        </p:nvSpPr>
        <p:spPr>
          <a:xfrm>
            <a:off x="0" y="3"/>
            <a:ext cx="9906000" cy="106362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6" name="Rectangle 15"/>
          <p:cNvSpPr/>
          <p:nvPr userDrawn="1"/>
        </p:nvSpPr>
        <p:spPr>
          <a:xfrm rot="2751895">
            <a:off x="4765150" y="582593"/>
            <a:ext cx="609599" cy="698235"/>
          </a:xfrm>
          <a:prstGeom prst="rect">
            <a:avLst/>
          </a:prstGeom>
          <a:solidFill>
            <a:srgbClr val="0C6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2064"/>
            <a:endParaRPr lang="en-US" sz="2000" kern="1200">
              <a:solidFill>
                <a:srgbClr val="FFFFFF"/>
              </a:solidFill>
            </a:endParaRPr>
          </a:p>
        </p:txBody>
      </p:sp>
      <p:sp>
        <p:nvSpPr>
          <p:cNvPr id="10" name="Title Placeholder 1"/>
          <p:cNvSpPr>
            <a:spLocks noGrp="1"/>
          </p:cNvSpPr>
          <p:nvPr userDrawn="1">
            <p:ph type="title"/>
          </p:nvPr>
        </p:nvSpPr>
        <p:spPr>
          <a:xfrm>
            <a:off x="495300" y="151269"/>
            <a:ext cx="8915400" cy="780440"/>
          </a:xfrm>
          <a:prstGeom prst="rect">
            <a:avLst/>
          </a:prstGeom>
        </p:spPr>
        <p:txBody>
          <a:bodyPr vert="horz" lIns="102413" tIns="51206" rIns="102413" bIns="51206" rtlCol="0" anchor="ctr">
            <a:normAutofit/>
          </a:bodyPr>
          <a:lstStyle/>
          <a:p>
            <a:r>
              <a:rPr lang="en-US" dirty="0" smtClean="0"/>
              <a:t>Click to edit Master title style</a:t>
            </a:r>
            <a:endParaRPr lang="en-US" dirty="0"/>
          </a:p>
        </p:txBody>
      </p:sp>
      <p:sp>
        <p:nvSpPr>
          <p:cNvPr id="3" name="Chart Placeholder 2"/>
          <p:cNvSpPr>
            <a:spLocks noGrp="1"/>
          </p:cNvSpPr>
          <p:nvPr userDrawn="1">
            <p:ph type="chart" sz="quarter" idx="10"/>
          </p:nvPr>
        </p:nvSpPr>
        <p:spPr>
          <a:xfrm>
            <a:off x="629203" y="1835606"/>
            <a:ext cx="8655711" cy="3767138"/>
          </a:xfrm>
          <a:prstGeom prst="rect">
            <a:avLst/>
          </a:prstGeom>
        </p:spPr>
        <p:txBody>
          <a:bodyPr vert="horz" lIns="102413" tIns="51206" rIns="102413" bIns="51206"/>
          <a:lstStyle/>
          <a:p>
            <a:endParaRPr lang="en-US"/>
          </a:p>
        </p:txBody>
      </p:sp>
      <p:sp>
        <p:nvSpPr>
          <p:cNvPr id="2" name="Slide Number Placeholder 1"/>
          <p:cNvSpPr>
            <a:spLocks noGrp="1"/>
          </p:cNvSpPr>
          <p:nvPr userDrawn="1">
            <p:ph type="sldNum" sz="quarter" idx="11"/>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pic>
        <p:nvPicPr>
          <p:cNvPr id="8" name="Picture 7" descr="CISION_LOGO_NO_TAGLINE_RGB.png"/>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8255000" y="6438082"/>
            <a:ext cx="1386151" cy="283397"/>
          </a:xfrm>
          <a:prstGeom prst="rect">
            <a:avLst/>
          </a:prstGeom>
        </p:spPr>
      </p:pic>
    </p:spTree>
    <p:extLst>
      <p:ext uri="{BB962C8B-B14F-4D97-AF65-F5344CB8AC3E}">
        <p14:creationId xmlns:p14="http://schemas.microsoft.com/office/powerpoint/2010/main" xmlns="" val="44379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A8CB63F-0B7C-CC4A-894A-79575A24862B}" type="slidenum">
              <a:rPr lang="en-US" smtClean="0">
                <a:solidFill>
                  <a:srgbClr val="4F4F4F">
                    <a:tint val="75000"/>
                  </a:srgbClr>
                </a:solidFill>
              </a:rPr>
              <a:pPr/>
              <a:t>‹#›</a:t>
            </a:fld>
            <a:endParaRPr lang="en-US">
              <a:solidFill>
                <a:srgbClr val="4F4F4F">
                  <a:tint val="75000"/>
                </a:srgbClr>
              </a:solidFill>
            </a:endParaRPr>
          </a:p>
        </p:txBody>
      </p:sp>
    </p:spTree>
    <p:extLst>
      <p:ext uri="{BB962C8B-B14F-4D97-AF65-F5344CB8AC3E}">
        <p14:creationId xmlns:p14="http://schemas.microsoft.com/office/powerpoint/2010/main" xmlns="" val="231600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43720" y="6356354"/>
            <a:ext cx="2311400" cy="365125"/>
          </a:xfrm>
          <a:prstGeom prst="rect">
            <a:avLst/>
          </a:prstGeom>
        </p:spPr>
        <p:txBody>
          <a:bodyPr vert="horz" lIns="102413" tIns="51206" rIns="102413" bIns="51206" rtlCol="0" anchor="ctr"/>
          <a:lstStyle>
            <a:lvl1pPr algn="l">
              <a:defRPr sz="1300">
                <a:solidFill>
                  <a:schemeClr val="tx1">
                    <a:tint val="75000"/>
                  </a:schemeClr>
                </a:solidFill>
              </a:defRPr>
            </a:lvl1pPr>
          </a:lstStyle>
          <a:p>
            <a:pPr defTabSz="512064"/>
            <a:fld id="{6A8CB63F-0B7C-CC4A-894A-79575A24862B}" type="slidenum">
              <a:rPr lang="en-US" kern="1200" smtClean="0">
                <a:solidFill>
                  <a:srgbClr val="4F4F4F">
                    <a:tint val="75000"/>
                  </a:srgbClr>
                </a:solidFill>
                <a:ea typeface="+mn-ea"/>
                <a:cs typeface="+mn-cs"/>
              </a:rPr>
              <a:pPr defTabSz="512064"/>
              <a:t>‹#›</a:t>
            </a:fld>
            <a:endParaRPr lang="en-US" kern="1200">
              <a:solidFill>
                <a:srgbClr val="4F4F4F">
                  <a:tint val="75000"/>
                </a:srgbClr>
              </a:solidFill>
              <a:ea typeface="+mn-ea"/>
              <a:cs typeface="+mn-cs"/>
            </a:endParaRPr>
          </a:p>
        </p:txBody>
      </p:sp>
    </p:spTree>
    <p:extLst>
      <p:ext uri="{BB962C8B-B14F-4D97-AF65-F5344CB8AC3E}">
        <p14:creationId xmlns:p14="http://schemas.microsoft.com/office/powerpoint/2010/main" xmlns="" val="12627548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dt="0"/>
  <p:txStyles>
    <p:titleStyle>
      <a:lvl1pPr algn="ctr" defTabSz="512064" rtl="0" eaLnBrk="1" latinLnBrk="0" hangingPunct="1">
        <a:spcBef>
          <a:spcPct val="0"/>
        </a:spcBef>
        <a:buNone/>
        <a:defRPr sz="4500" kern="1200">
          <a:solidFill>
            <a:schemeClr val="bg1"/>
          </a:solidFill>
          <a:latin typeface="+mj-lt"/>
          <a:ea typeface="+mj-ea"/>
          <a:cs typeface="+mj-cs"/>
        </a:defRPr>
      </a:lvl1pPr>
    </p:titleStyle>
    <p:bodyStyle>
      <a:lvl1pPr marL="384048" indent="-384048" algn="l" defTabSz="512064" rtl="0" eaLnBrk="1" latinLnBrk="0" hangingPunct="1">
        <a:spcBef>
          <a:spcPct val="20000"/>
        </a:spcBef>
        <a:buFont typeface="Arial"/>
        <a:buChar char="•"/>
        <a:defRPr sz="3600" kern="1200">
          <a:solidFill>
            <a:schemeClr val="tx1"/>
          </a:solidFill>
          <a:latin typeface="+mn-lt"/>
          <a:ea typeface="+mn-ea"/>
          <a:cs typeface="+mn-cs"/>
        </a:defRPr>
      </a:lvl1pPr>
      <a:lvl2pPr marL="832104" indent="-320040" algn="l" defTabSz="512064" rtl="0" eaLnBrk="1" latinLnBrk="0" hangingPunct="1">
        <a:spcBef>
          <a:spcPct val="20000"/>
        </a:spcBef>
        <a:buFont typeface="Arial"/>
        <a:buChar char="–"/>
        <a:defRPr sz="3200" kern="1200">
          <a:solidFill>
            <a:schemeClr val="tx1"/>
          </a:solidFill>
          <a:latin typeface="+mn-lt"/>
          <a:ea typeface="+mn-ea"/>
          <a:cs typeface="+mn-cs"/>
        </a:defRPr>
      </a:lvl2pPr>
      <a:lvl3pPr marL="1280160" indent="-256032" algn="l" defTabSz="512064" rtl="0" eaLnBrk="1" latinLnBrk="0" hangingPunct="1">
        <a:spcBef>
          <a:spcPct val="20000"/>
        </a:spcBef>
        <a:buFont typeface="Arial"/>
        <a:buChar char="•"/>
        <a:defRPr sz="2700" kern="1200">
          <a:solidFill>
            <a:schemeClr val="tx1"/>
          </a:solidFill>
          <a:latin typeface="+mn-lt"/>
          <a:ea typeface="+mn-ea"/>
          <a:cs typeface="+mn-cs"/>
        </a:defRPr>
      </a:lvl3pPr>
      <a:lvl4pPr marL="1792224" indent="-256032" algn="l" defTabSz="512064" rtl="0" eaLnBrk="1" latinLnBrk="0" hangingPunct="1">
        <a:spcBef>
          <a:spcPct val="20000"/>
        </a:spcBef>
        <a:buFont typeface="Arial"/>
        <a:buChar char="–"/>
        <a:defRPr sz="2200" kern="1200">
          <a:solidFill>
            <a:schemeClr val="tx1"/>
          </a:solidFill>
          <a:latin typeface="+mn-lt"/>
          <a:ea typeface="+mn-ea"/>
          <a:cs typeface="+mn-cs"/>
        </a:defRPr>
      </a:lvl4pPr>
      <a:lvl5pPr marL="2304288" indent="-256032" algn="l" defTabSz="512064" rtl="0" eaLnBrk="1" latinLnBrk="0" hangingPunct="1">
        <a:spcBef>
          <a:spcPct val="20000"/>
        </a:spcBef>
        <a:buFont typeface="Arial"/>
        <a:buChar char="»"/>
        <a:defRPr sz="2200" kern="1200">
          <a:solidFill>
            <a:schemeClr val="tx1"/>
          </a:solidFill>
          <a:latin typeface="+mn-lt"/>
          <a:ea typeface="+mn-ea"/>
          <a:cs typeface="+mn-cs"/>
        </a:defRPr>
      </a:lvl5pPr>
      <a:lvl6pPr marL="2816352" indent="-256032" algn="l" defTabSz="512064" rtl="0" eaLnBrk="1" latinLnBrk="0" hangingPunct="1">
        <a:spcBef>
          <a:spcPct val="20000"/>
        </a:spcBef>
        <a:buFont typeface="Arial"/>
        <a:buChar char="•"/>
        <a:defRPr sz="2200" kern="1200">
          <a:solidFill>
            <a:schemeClr val="tx1"/>
          </a:solidFill>
          <a:latin typeface="+mn-lt"/>
          <a:ea typeface="+mn-ea"/>
          <a:cs typeface="+mn-cs"/>
        </a:defRPr>
      </a:lvl6pPr>
      <a:lvl7pPr marL="3328416" indent="-256032" algn="l" defTabSz="512064" rtl="0" eaLnBrk="1" latinLnBrk="0" hangingPunct="1">
        <a:spcBef>
          <a:spcPct val="20000"/>
        </a:spcBef>
        <a:buFont typeface="Arial"/>
        <a:buChar char="•"/>
        <a:defRPr sz="2200" kern="1200">
          <a:solidFill>
            <a:schemeClr val="tx1"/>
          </a:solidFill>
          <a:latin typeface="+mn-lt"/>
          <a:ea typeface="+mn-ea"/>
          <a:cs typeface="+mn-cs"/>
        </a:defRPr>
      </a:lvl7pPr>
      <a:lvl8pPr marL="3840480" indent="-256032" algn="l" defTabSz="512064" rtl="0" eaLnBrk="1" latinLnBrk="0" hangingPunct="1">
        <a:spcBef>
          <a:spcPct val="20000"/>
        </a:spcBef>
        <a:buFont typeface="Arial"/>
        <a:buChar char="•"/>
        <a:defRPr sz="2200" kern="1200">
          <a:solidFill>
            <a:schemeClr val="tx1"/>
          </a:solidFill>
          <a:latin typeface="+mn-lt"/>
          <a:ea typeface="+mn-ea"/>
          <a:cs typeface="+mn-cs"/>
        </a:defRPr>
      </a:lvl8pPr>
      <a:lvl9pPr marL="4352544" indent="-256032" algn="l" defTabSz="51206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2064" rtl="0" eaLnBrk="1" latinLnBrk="0" hangingPunct="1">
        <a:defRPr sz="2000" kern="1200">
          <a:solidFill>
            <a:schemeClr val="tx1"/>
          </a:solidFill>
          <a:latin typeface="+mn-lt"/>
          <a:ea typeface="+mn-ea"/>
          <a:cs typeface="+mn-cs"/>
        </a:defRPr>
      </a:lvl1pPr>
      <a:lvl2pPr marL="512064" algn="l" defTabSz="512064" rtl="0" eaLnBrk="1" latinLnBrk="0" hangingPunct="1">
        <a:defRPr sz="2000" kern="1200">
          <a:solidFill>
            <a:schemeClr val="tx1"/>
          </a:solidFill>
          <a:latin typeface="+mn-lt"/>
          <a:ea typeface="+mn-ea"/>
          <a:cs typeface="+mn-cs"/>
        </a:defRPr>
      </a:lvl2pPr>
      <a:lvl3pPr marL="1024128" algn="l" defTabSz="512064" rtl="0" eaLnBrk="1" latinLnBrk="0" hangingPunct="1">
        <a:defRPr sz="2000" kern="1200">
          <a:solidFill>
            <a:schemeClr val="tx1"/>
          </a:solidFill>
          <a:latin typeface="+mn-lt"/>
          <a:ea typeface="+mn-ea"/>
          <a:cs typeface="+mn-cs"/>
        </a:defRPr>
      </a:lvl3pPr>
      <a:lvl4pPr marL="1536192" algn="l" defTabSz="512064" rtl="0" eaLnBrk="1" latinLnBrk="0" hangingPunct="1">
        <a:defRPr sz="2000" kern="1200">
          <a:solidFill>
            <a:schemeClr val="tx1"/>
          </a:solidFill>
          <a:latin typeface="+mn-lt"/>
          <a:ea typeface="+mn-ea"/>
          <a:cs typeface="+mn-cs"/>
        </a:defRPr>
      </a:lvl4pPr>
      <a:lvl5pPr marL="2048256" algn="l" defTabSz="512064" rtl="0" eaLnBrk="1" latinLnBrk="0" hangingPunct="1">
        <a:defRPr sz="2000" kern="1200">
          <a:solidFill>
            <a:schemeClr val="tx1"/>
          </a:solidFill>
          <a:latin typeface="+mn-lt"/>
          <a:ea typeface="+mn-ea"/>
          <a:cs typeface="+mn-cs"/>
        </a:defRPr>
      </a:lvl5pPr>
      <a:lvl6pPr marL="2560320" algn="l" defTabSz="512064" rtl="0" eaLnBrk="1" latinLnBrk="0" hangingPunct="1">
        <a:defRPr sz="2000" kern="1200">
          <a:solidFill>
            <a:schemeClr val="tx1"/>
          </a:solidFill>
          <a:latin typeface="+mn-lt"/>
          <a:ea typeface="+mn-ea"/>
          <a:cs typeface="+mn-cs"/>
        </a:defRPr>
      </a:lvl6pPr>
      <a:lvl7pPr marL="3072384" algn="l" defTabSz="512064" rtl="0" eaLnBrk="1" latinLnBrk="0" hangingPunct="1">
        <a:defRPr sz="2000" kern="1200">
          <a:solidFill>
            <a:schemeClr val="tx1"/>
          </a:solidFill>
          <a:latin typeface="+mn-lt"/>
          <a:ea typeface="+mn-ea"/>
          <a:cs typeface="+mn-cs"/>
        </a:defRPr>
      </a:lvl7pPr>
      <a:lvl8pPr marL="3584448" algn="l" defTabSz="512064" rtl="0" eaLnBrk="1" latinLnBrk="0" hangingPunct="1">
        <a:defRPr sz="2000" kern="1200">
          <a:solidFill>
            <a:schemeClr val="tx1"/>
          </a:solidFill>
          <a:latin typeface="+mn-lt"/>
          <a:ea typeface="+mn-ea"/>
          <a:cs typeface="+mn-cs"/>
        </a:defRPr>
      </a:lvl8pPr>
      <a:lvl9pPr marL="4096512" algn="l" defTabSz="51206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6"/>
          <p:cNvSpPr txBox="1">
            <a:spLocks/>
          </p:cNvSpPr>
          <p:nvPr/>
        </p:nvSpPr>
        <p:spPr>
          <a:xfrm>
            <a:off x="9510972" y="6597356"/>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endParaRPr lang="en-US" kern="1200" dirty="0">
              <a:solidFill>
                <a:srgbClr val="1F325E"/>
              </a:solidFill>
              <a:ea typeface="+mn-ea"/>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sldNum="0" hdr="0" ftr="0" dt="0"/>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6"/>
          <p:cNvSpPr txBox="1">
            <a:spLocks/>
          </p:cNvSpPr>
          <p:nvPr/>
        </p:nvSpPr>
        <p:spPr>
          <a:xfrm>
            <a:off x="9510971" y="6597354"/>
            <a:ext cx="266566"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pPr eaLnBrk="0" fontAlgn="base" hangingPunct="0">
              <a:lnSpc>
                <a:spcPct val="85000"/>
              </a:lnSpc>
              <a:spcBef>
                <a:spcPct val="0"/>
              </a:spcBef>
              <a:spcAft>
                <a:spcPct val="0"/>
              </a:spcAft>
              <a:defRPr/>
            </a:pPr>
            <a:endParaRPr lang="en-US" kern="1200" dirty="0">
              <a:solidFill>
                <a:srgbClr val="1F325E"/>
              </a:solidFill>
              <a:ea typeface="+mn-ea"/>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sldNum="0" hdr="0" ftr="0" dt="0"/>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1"/>
            <a:ext cx="9904980" cy="6858465"/>
          </a:xfrm>
          <a:custGeom>
            <a:avLst/>
            <a:gdLst/>
            <a:ahLst/>
            <a:cxnLst/>
            <a:rect l="l" t="t" r="r" b="b"/>
            <a:pathLst>
              <a:path w="12330430" h="9360535">
                <a:moveTo>
                  <a:pt x="0" y="9360000"/>
                </a:moveTo>
                <a:lnTo>
                  <a:pt x="12329999" y="9360000"/>
                </a:lnTo>
                <a:lnTo>
                  <a:pt x="12329999" y="0"/>
                </a:lnTo>
                <a:lnTo>
                  <a:pt x="0" y="0"/>
                </a:lnTo>
                <a:lnTo>
                  <a:pt x="0" y="9360000"/>
                </a:lnTo>
                <a:close/>
              </a:path>
            </a:pathLst>
          </a:custGeom>
          <a:solidFill>
            <a:srgbClr val="4A4A4A"/>
          </a:solidFill>
        </p:spPr>
        <p:txBody>
          <a:bodyPr wrap="square" lIns="0" tIns="0" rIns="0" bIns="0" rtlCol="0"/>
          <a:lstStyle/>
          <a:p>
            <a:pPr defTabSz="674553"/>
            <a:endParaRPr sz="1300" kern="1200" dirty="0">
              <a:solidFill>
                <a:prstClr val="black"/>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defRPr>
          <a:latin typeface="+mj-lt"/>
          <a:ea typeface="+mj-ea"/>
          <a:cs typeface="+mj-cs"/>
        </a:defRPr>
      </a:lvl1pPr>
    </p:titleStyle>
    <p:bodyStyle>
      <a:lvl1pPr marL="0">
        <a:defRPr>
          <a:latin typeface="+mn-lt"/>
          <a:ea typeface="+mn-ea"/>
          <a:cs typeface="+mn-cs"/>
        </a:defRPr>
      </a:lvl1pPr>
      <a:lvl2pPr marL="337276">
        <a:defRPr>
          <a:latin typeface="+mn-lt"/>
          <a:ea typeface="+mn-ea"/>
          <a:cs typeface="+mn-cs"/>
        </a:defRPr>
      </a:lvl2pPr>
      <a:lvl3pPr marL="674553">
        <a:defRPr>
          <a:latin typeface="+mn-lt"/>
          <a:ea typeface="+mn-ea"/>
          <a:cs typeface="+mn-cs"/>
        </a:defRPr>
      </a:lvl3pPr>
      <a:lvl4pPr marL="1011829">
        <a:defRPr>
          <a:latin typeface="+mn-lt"/>
          <a:ea typeface="+mn-ea"/>
          <a:cs typeface="+mn-cs"/>
        </a:defRPr>
      </a:lvl4pPr>
      <a:lvl5pPr marL="1349106">
        <a:defRPr>
          <a:latin typeface="+mn-lt"/>
          <a:ea typeface="+mn-ea"/>
          <a:cs typeface="+mn-cs"/>
        </a:defRPr>
      </a:lvl5pPr>
      <a:lvl6pPr marL="1686382">
        <a:defRPr>
          <a:latin typeface="+mn-lt"/>
          <a:ea typeface="+mn-ea"/>
          <a:cs typeface="+mn-cs"/>
        </a:defRPr>
      </a:lvl6pPr>
      <a:lvl7pPr marL="2023659">
        <a:defRPr>
          <a:latin typeface="+mn-lt"/>
          <a:ea typeface="+mn-ea"/>
          <a:cs typeface="+mn-cs"/>
        </a:defRPr>
      </a:lvl7pPr>
      <a:lvl8pPr marL="2360935">
        <a:defRPr>
          <a:latin typeface="+mn-lt"/>
          <a:ea typeface="+mn-ea"/>
          <a:cs typeface="+mn-cs"/>
        </a:defRPr>
      </a:lvl8pPr>
      <a:lvl9pPr marL="2698212">
        <a:defRPr>
          <a:latin typeface="+mn-lt"/>
          <a:ea typeface="+mn-ea"/>
          <a:cs typeface="+mn-cs"/>
        </a:defRPr>
      </a:lvl9pPr>
    </p:bodyStyle>
    <p:otherStyle>
      <a:lvl1pPr marL="0">
        <a:defRPr>
          <a:latin typeface="+mn-lt"/>
          <a:ea typeface="+mn-ea"/>
          <a:cs typeface="+mn-cs"/>
        </a:defRPr>
      </a:lvl1pPr>
      <a:lvl2pPr marL="337276">
        <a:defRPr>
          <a:latin typeface="+mn-lt"/>
          <a:ea typeface="+mn-ea"/>
          <a:cs typeface="+mn-cs"/>
        </a:defRPr>
      </a:lvl2pPr>
      <a:lvl3pPr marL="674553">
        <a:defRPr>
          <a:latin typeface="+mn-lt"/>
          <a:ea typeface="+mn-ea"/>
          <a:cs typeface="+mn-cs"/>
        </a:defRPr>
      </a:lvl3pPr>
      <a:lvl4pPr marL="1011829">
        <a:defRPr>
          <a:latin typeface="+mn-lt"/>
          <a:ea typeface="+mn-ea"/>
          <a:cs typeface="+mn-cs"/>
        </a:defRPr>
      </a:lvl4pPr>
      <a:lvl5pPr marL="1349106">
        <a:defRPr>
          <a:latin typeface="+mn-lt"/>
          <a:ea typeface="+mn-ea"/>
          <a:cs typeface="+mn-cs"/>
        </a:defRPr>
      </a:lvl5pPr>
      <a:lvl6pPr marL="1686382">
        <a:defRPr>
          <a:latin typeface="+mn-lt"/>
          <a:ea typeface="+mn-ea"/>
          <a:cs typeface="+mn-cs"/>
        </a:defRPr>
      </a:lvl6pPr>
      <a:lvl7pPr marL="2023659">
        <a:defRPr>
          <a:latin typeface="+mn-lt"/>
          <a:ea typeface="+mn-ea"/>
          <a:cs typeface="+mn-cs"/>
        </a:defRPr>
      </a:lvl7pPr>
      <a:lvl8pPr marL="2360935">
        <a:defRPr>
          <a:latin typeface="+mn-lt"/>
          <a:ea typeface="+mn-ea"/>
          <a:cs typeface="+mn-cs"/>
        </a:defRPr>
      </a:lvl8pPr>
      <a:lvl9pPr marL="26982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5.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5.xml"/><Relationship Id="rId5" Type="http://schemas.openxmlformats.org/officeDocument/2006/relationships/image" Target="../media/image23.emf"/><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5.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09473" y="5088510"/>
            <a:ext cx="6934200" cy="644749"/>
          </a:xfrm>
        </p:spPr>
        <p:txBody>
          <a:bodyPr/>
          <a:lstStyle/>
          <a:p>
            <a:r>
              <a:rPr lang="en-US" dirty="0" smtClean="0"/>
              <a:t>Slimming World</a:t>
            </a:r>
            <a:endParaRPr lang="en-US" dirty="0"/>
          </a:p>
        </p:txBody>
      </p:sp>
      <p:sp>
        <p:nvSpPr>
          <p:cNvPr id="3" name="Title 2"/>
          <p:cNvSpPr>
            <a:spLocks noGrp="1"/>
          </p:cNvSpPr>
          <p:nvPr>
            <p:ph type="ctrTitle"/>
          </p:nvPr>
        </p:nvSpPr>
        <p:spPr>
          <a:xfrm>
            <a:off x="584515" y="3356992"/>
            <a:ext cx="8897824" cy="947308"/>
          </a:xfrm>
        </p:spPr>
        <p:txBody>
          <a:bodyPr/>
          <a:lstStyle/>
          <a:p>
            <a:r>
              <a:rPr lang="en-GB" sz="2000" b="1" dirty="0" smtClean="0">
                <a:solidFill>
                  <a:schemeClr val="bg1"/>
                </a:solidFill>
              </a:rPr>
              <a:t>AMEC International Communication Effectiveness Awards 2017</a:t>
            </a:r>
          </a:p>
        </p:txBody>
      </p:sp>
      <p:pic>
        <p:nvPicPr>
          <p:cNvPr id="4" name="Picture 2"/>
          <p:cNvPicPr>
            <a:picLocks noChangeAspect="1" noChangeArrowheads="1"/>
          </p:cNvPicPr>
          <p:nvPr/>
        </p:nvPicPr>
        <p:blipFill>
          <a:blip r:embed="rId3" cstate="screen"/>
          <a:srcRect/>
          <a:stretch>
            <a:fillRect/>
          </a:stretch>
        </p:blipFill>
        <p:spPr bwMode="auto">
          <a:xfrm>
            <a:off x="272480" y="5949283"/>
            <a:ext cx="1872208" cy="750585"/>
          </a:xfrm>
          <a:prstGeom prst="rect">
            <a:avLst/>
          </a:prstGeom>
          <a:noFill/>
          <a:ln w="9525">
            <a:noFill/>
            <a:miter lim="800000"/>
            <a:headEnd/>
            <a:tailEnd/>
          </a:ln>
        </p:spPr>
      </p:pic>
      <p:pic>
        <p:nvPicPr>
          <p:cNvPr id="5" name="Picture 4" descr="CISION_LOGO_NO_TAGLINE_RGB.png"/>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7684917" y="6239076"/>
            <a:ext cx="2026613" cy="430287"/>
          </a:xfrm>
          <a:prstGeom prst="rect">
            <a:avLst/>
          </a:prstGeom>
        </p:spPr>
      </p:pic>
    </p:spTree>
    <p:extLst>
      <p:ext uri="{BB962C8B-B14F-4D97-AF65-F5344CB8AC3E}">
        <p14:creationId xmlns:p14="http://schemas.microsoft.com/office/powerpoint/2010/main" xmlns="" val="400759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362166" y="1084069"/>
            <a:ext cx="2172567" cy="1172467"/>
          </a:xfrm>
        </p:spPr>
        <p:txBody>
          <a:bodyPr/>
          <a:lstStyle/>
          <a:p>
            <a:pPr marL="85725" indent="-85725">
              <a:buFont typeface="Arial" pitchFamily="34" charset="0"/>
              <a:buChar char="•"/>
            </a:pPr>
            <a:r>
              <a:rPr lang="en-GB" dirty="0" smtClean="0"/>
              <a:t>To help as many people as possible to achieve their dream weight</a:t>
            </a:r>
          </a:p>
          <a:p>
            <a:pPr marL="85725" indent="-85725">
              <a:buFont typeface="Arial" pitchFamily="34" charset="0"/>
              <a:buChar char="•"/>
            </a:pPr>
            <a:r>
              <a:rPr lang="en-GB" dirty="0" smtClean="0"/>
              <a:t>To become the world’s leading authority in weight management</a:t>
            </a:r>
          </a:p>
          <a:p>
            <a:pPr marL="85725" indent="-85725">
              <a:buFont typeface="Arial" pitchFamily="34" charset="0"/>
              <a:buChar char="•"/>
            </a:pPr>
            <a:r>
              <a:rPr lang="en-GB" dirty="0" smtClean="0"/>
              <a:t>To build success through customer delight</a:t>
            </a:r>
            <a:br>
              <a:rPr lang="en-GB" dirty="0" smtClean="0"/>
            </a:br>
            <a:endParaRPr lang="en-GB" dirty="0" smtClean="0"/>
          </a:p>
        </p:txBody>
      </p:sp>
      <p:sp>
        <p:nvSpPr>
          <p:cNvPr id="46" name="Text Placeholder 45"/>
          <p:cNvSpPr>
            <a:spLocks noGrp="1"/>
          </p:cNvSpPr>
          <p:nvPr>
            <p:ph type="body" sz="quarter" idx="11"/>
          </p:nvPr>
        </p:nvSpPr>
        <p:spPr>
          <a:xfrm>
            <a:off x="2612740" y="1052736"/>
            <a:ext cx="2496277" cy="1224136"/>
          </a:xfrm>
        </p:spPr>
        <p:txBody>
          <a:bodyPr/>
          <a:lstStyle/>
          <a:p>
            <a:pPr marL="85725" indent="-85725">
              <a:buFont typeface="Arial" pitchFamily="34" charset="0"/>
              <a:buChar char="•"/>
            </a:pPr>
            <a:r>
              <a:rPr lang="en-GB" dirty="0" smtClean="0"/>
              <a:t>Increase awareness of Slimming World</a:t>
            </a:r>
          </a:p>
          <a:p>
            <a:pPr marL="85725" indent="-85725">
              <a:buFont typeface="Arial" pitchFamily="34" charset="0"/>
              <a:buChar char="•"/>
            </a:pPr>
            <a:r>
              <a:rPr lang="en-GB" dirty="0"/>
              <a:t>Increase positive reputation of Slimming World</a:t>
            </a:r>
          </a:p>
          <a:p>
            <a:pPr marL="85725" indent="-85725">
              <a:buFont typeface="Arial" pitchFamily="34" charset="0"/>
              <a:buChar char="•"/>
            </a:pPr>
            <a:r>
              <a:rPr lang="en-GB" dirty="0" smtClean="0"/>
              <a:t>Increase understanding of how Slimming World works</a:t>
            </a:r>
          </a:p>
          <a:p>
            <a:pPr marL="85725" indent="-85725">
              <a:buFont typeface="Arial" pitchFamily="34" charset="0"/>
              <a:buChar char="•"/>
            </a:pPr>
            <a:r>
              <a:rPr lang="en-GB" dirty="0" smtClean="0"/>
              <a:t>Increase purchase consideration of Slimming World for people who want to lose weight</a:t>
            </a:r>
          </a:p>
          <a:p>
            <a:pPr marL="85725" indent="-85725">
              <a:buFont typeface="Arial" pitchFamily="34" charset="0"/>
              <a:buChar char="•"/>
            </a:pPr>
            <a:r>
              <a:rPr lang="en-GB" dirty="0" smtClean="0"/>
              <a:t>Increase visits to the website</a:t>
            </a:r>
          </a:p>
          <a:p>
            <a:pPr marL="85725" indent="-85725">
              <a:buFont typeface="Arial" pitchFamily="34" charset="0"/>
              <a:buChar char="•"/>
            </a:pPr>
            <a:r>
              <a:rPr lang="en-GB" dirty="0" smtClean="0"/>
              <a:t>Increase number of people searching for their nearest group on the website</a:t>
            </a:r>
          </a:p>
          <a:p>
            <a:pPr marL="85725" indent="-85725">
              <a:buFont typeface="Arial" pitchFamily="34" charset="0"/>
              <a:buChar char="•"/>
            </a:pPr>
            <a:r>
              <a:rPr lang="en-GB" dirty="0" smtClean="0"/>
              <a:t>Increase in people joining Slimming World</a:t>
            </a:r>
          </a:p>
        </p:txBody>
      </p:sp>
      <p:sp>
        <p:nvSpPr>
          <p:cNvPr id="48" name="Text Placeholder 47"/>
          <p:cNvSpPr>
            <a:spLocks noGrp="1"/>
          </p:cNvSpPr>
          <p:nvPr>
            <p:ph type="body" sz="quarter" idx="12"/>
          </p:nvPr>
        </p:nvSpPr>
        <p:spPr/>
        <p:txBody>
          <a:bodyPr/>
          <a:lstStyle/>
          <a:p>
            <a:pPr marL="85725" indent="-85725" rtl="0" fontAlgn="base">
              <a:buFont typeface="Arial" pitchFamily="34" charset="0"/>
              <a:buChar char="•"/>
            </a:pPr>
            <a:r>
              <a:rPr lang="en-GB" dirty="0" smtClean="0"/>
              <a:t>Women  aged 30-44</a:t>
            </a:r>
          </a:p>
          <a:p>
            <a:pPr marL="85725" indent="-85725" rtl="0" fontAlgn="base">
              <a:buFont typeface="Arial" pitchFamily="34" charset="0"/>
              <a:buChar char="•"/>
            </a:pPr>
            <a:r>
              <a:rPr lang="en-GB" dirty="0" smtClean="0"/>
              <a:t>Women aged 16-29</a:t>
            </a:r>
          </a:p>
          <a:p>
            <a:pPr marL="85725" indent="-85725" rtl="0" fontAlgn="base">
              <a:buFont typeface="Arial" pitchFamily="34" charset="0"/>
              <a:buChar char="•"/>
            </a:pPr>
            <a:r>
              <a:rPr lang="en-GB" dirty="0" smtClean="0"/>
              <a:t>Men aged 25-50</a:t>
            </a:r>
          </a:p>
          <a:p>
            <a:pPr marL="85725" indent="-85725" rtl="0" fontAlgn="base">
              <a:buFont typeface="Arial" pitchFamily="34" charset="0"/>
              <a:buChar char="•"/>
            </a:pPr>
            <a:r>
              <a:rPr lang="en-GB" dirty="0" smtClean="0"/>
              <a:t>Mums with young children</a:t>
            </a:r>
          </a:p>
          <a:p>
            <a:pPr marL="85725" indent="-85725" rtl="0" fontAlgn="base">
              <a:buFont typeface="Arial" pitchFamily="34" charset="0"/>
              <a:buChar char="•"/>
            </a:pPr>
            <a:r>
              <a:rPr lang="en-GB" dirty="0" smtClean="0"/>
              <a:t>Men who aren’t currently  fitness enthusiasts</a:t>
            </a:r>
          </a:p>
          <a:p>
            <a:pPr marL="85725" indent="-85725" rtl="0" fontAlgn="base">
              <a:buFont typeface="Arial" pitchFamily="34" charset="0"/>
              <a:buChar char="•"/>
            </a:pPr>
            <a:r>
              <a:rPr lang="en-GB" dirty="0" smtClean="0"/>
              <a:t>Women who aren’t currently fitness enthusiasts</a:t>
            </a:r>
          </a:p>
          <a:p>
            <a:pPr rtl="0" fontAlgn="base"/>
            <a:endParaRPr lang="en-GB" dirty="0" smtClean="0"/>
          </a:p>
          <a:p>
            <a:pPr>
              <a:buFont typeface="Arial" pitchFamily="34" charset="0"/>
              <a:buChar char="•"/>
            </a:pPr>
            <a:endParaRPr lang="en-US" dirty="0"/>
          </a:p>
        </p:txBody>
      </p:sp>
      <p:sp>
        <p:nvSpPr>
          <p:cNvPr id="57" name="Text Placeholder 56"/>
          <p:cNvSpPr>
            <a:spLocks noGrp="1"/>
          </p:cNvSpPr>
          <p:nvPr>
            <p:ph type="body" sz="quarter" idx="13"/>
          </p:nvPr>
        </p:nvSpPr>
        <p:spPr>
          <a:xfrm>
            <a:off x="7667855" y="1052736"/>
            <a:ext cx="2238145" cy="1224136"/>
          </a:xfrm>
        </p:spPr>
        <p:txBody>
          <a:bodyPr/>
          <a:lstStyle/>
          <a:p>
            <a:pPr lvl="0"/>
            <a:r>
              <a:rPr lang="en-GB" dirty="0" smtClean="0"/>
              <a:t>Demonstrate effectiveness  through:</a:t>
            </a:r>
          </a:p>
          <a:p>
            <a:pPr lvl="0"/>
            <a:r>
              <a:rPr lang="en-GB" dirty="0" smtClean="0"/>
              <a:t>Published research showing that people who set ambitious targets lose more weight</a:t>
            </a:r>
          </a:p>
          <a:p>
            <a:pPr lvl="0"/>
            <a:r>
              <a:rPr lang="en-GB" dirty="0" smtClean="0"/>
              <a:t>Success stories of members who have achieved their dream weight</a:t>
            </a:r>
          </a:p>
          <a:p>
            <a:pPr lvl="0"/>
            <a:r>
              <a:rPr lang="en-GB" dirty="0" smtClean="0"/>
              <a:t>How the eating plan works – through recipes and eating plans</a:t>
            </a:r>
          </a:p>
          <a:p>
            <a:pPr lvl="0"/>
            <a:r>
              <a:rPr lang="en-GB" dirty="0" smtClean="0"/>
              <a:t>Encouraging people to seek support for successful weight loss by offering free membership</a:t>
            </a:r>
          </a:p>
        </p:txBody>
      </p:sp>
      <p:sp>
        <p:nvSpPr>
          <p:cNvPr id="59" name="Text Placeholder 58"/>
          <p:cNvSpPr>
            <a:spLocks noGrp="1"/>
          </p:cNvSpPr>
          <p:nvPr>
            <p:ph type="body" sz="quarter" idx="14"/>
          </p:nvPr>
        </p:nvSpPr>
        <p:spPr/>
        <p:txBody>
          <a:bodyPr/>
          <a:lstStyle/>
          <a:p>
            <a:pPr marL="85725" indent="-85725">
              <a:spcBef>
                <a:spcPts val="600"/>
              </a:spcBef>
              <a:buFont typeface="Arial" pitchFamily="34" charset="0"/>
              <a:buChar char="•"/>
            </a:pPr>
            <a:r>
              <a:rPr lang="en-GB" dirty="0" smtClean="0"/>
              <a:t>Research of Slimming World members, published in the Journal of Human Nutrition &amp; Dietetics, showed people who set ambitious targets lose more weight. This study provided the basis for the ‘Dream </a:t>
            </a:r>
            <a:r>
              <a:rPr lang="en-GB" dirty="0"/>
              <a:t>W</a:t>
            </a:r>
            <a:r>
              <a:rPr lang="en-GB" dirty="0" smtClean="0"/>
              <a:t>eight’ campaign, which featured an academic and </a:t>
            </a:r>
            <a:r>
              <a:rPr lang="en-GB" dirty="0"/>
              <a:t>Slimming </a:t>
            </a:r>
            <a:r>
              <a:rPr lang="en-GB" dirty="0" smtClean="0"/>
              <a:t>World expert Dr Amanda Avery as a spokesperson and a case study story of a successful slimmer </a:t>
            </a:r>
          </a:p>
          <a:p>
            <a:pPr marL="85725" indent="-85725">
              <a:spcBef>
                <a:spcPts val="600"/>
              </a:spcBef>
              <a:buFont typeface="Arial" pitchFamily="34" charset="0"/>
              <a:buChar char="•"/>
            </a:pPr>
            <a:r>
              <a:rPr lang="en-GB" dirty="0" err="1" smtClean="0"/>
              <a:t>Photocall</a:t>
            </a:r>
            <a:r>
              <a:rPr lang="en-GB" dirty="0" smtClean="0"/>
              <a:t> events for ‘Mr  Sleek’ and  ‘Miss Slinky’ are attended by national media  who hear how they have lost weight and transformed their life</a:t>
            </a:r>
          </a:p>
          <a:p>
            <a:pPr marL="85725" indent="-85725">
              <a:spcBef>
                <a:spcPts val="600"/>
              </a:spcBef>
              <a:buFont typeface="Arial" pitchFamily="34" charset="0"/>
              <a:buChar char="•"/>
            </a:pPr>
            <a:r>
              <a:rPr lang="en-GB" dirty="0" smtClean="0"/>
              <a:t>Healthy recipe booklets and eating plans showing the freedom and flexibility of Slimming World’s programme are promoted to consumers through media partners including Daily Mirror, Daily Record and Reveal, while Woman, Bella and more featured eating plans and recipe extracts. Free  membership offers are provided alongside all of these.</a:t>
            </a:r>
            <a:endParaRPr lang="en-GB" dirty="0"/>
          </a:p>
          <a:p>
            <a:pPr marL="85725" indent="-85725">
              <a:spcBef>
                <a:spcPts val="600"/>
              </a:spcBef>
              <a:buFont typeface="Arial" pitchFamily="34" charset="0"/>
              <a:buChar char="•"/>
            </a:pPr>
            <a:endParaRPr lang="en-GB" dirty="0" smtClean="0"/>
          </a:p>
          <a:p>
            <a:pPr marL="85725" indent="-85725">
              <a:spcBef>
                <a:spcPts val="600"/>
              </a:spcBef>
              <a:buFont typeface="Arial" pitchFamily="34" charset="0"/>
              <a:buChar char="•"/>
            </a:pPr>
            <a:endParaRPr lang="en-GB" dirty="0" smtClean="0"/>
          </a:p>
          <a:p>
            <a:endParaRPr lang="en-US" dirty="0" smtClean="0"/>
          </a:p>
          <a:p>
            <a:endParaRPr lang="en-US" dirty="0" smtClean="0"/>
          </a:p>
          <a:p>
            <a:endParaRPr lang="en-US" dirty="0"/>
          </a:p>
        </p:txBody>
      </p:sp>
      <p:sp>
        <p:nvSpPr>
          <p:cNvPr id="60" name="Text Placeholder 59"/>
          <p:cNvSpPr>
            <a:spLocks noGrp="1"/>
          </p:cNvSpPr>
          <p:nvPr>
            <p:ph type="body" sz="quarter" idx="15"/>
          </p:nvPr>
        </p:nvSpPr>
        <p:spPr/>
        <p:txBody>
          <a:bodyPr/>
          <a:lstStyle/>
          <a:p>
            <a:pPr marL="85725" indent="-85725">
              <a:spcBef>
                <a:spcPts val="600"/>
              </a:spcBef>
            </a:pPr>
            <a:r>
              <a:rPr lang="en-GB" dirty="0" smtClean="0"/>
              <a:t>Post campaign launch:</a:t>
            </a:r>
          </a:p>
          <a:p>
            <a:pPr marL="85725" indent="-85725">
              <a:spcBef>
                <a:spcPts val="600"/>
              </a:spcBef>
              <a:buFont typeface="Arial" pitchFamily="34" charset="0"/>
              <a:buChar char="•"/>
            </a:pPr>
            <a:r>
              <a:rPr lang="en-GB" dirty="0" smtClean="0"/>
              <a:t>607 articles</a:t>
            </a:r>
          </a:p>
          <a:p>
            <a:pPr marL="85725" indent="-85725">
              <a:spcBef>
                <a:spcPts val="600"/>
              </a:spcBef>
              <a:buFont typeface="Arial" pitchFamily="34" charset="0"/>
              <a:buChar char="•"/>
            </a:pPr>
            <a:r>
              <a:rPr lang="en-GB" dirty="0" smtClean="0"/>
              <a:t>66% of UK adults reached (34,339,720 Adults)</a:t>
            </a:r>
          </a:p>
          <a:p>
            <a:pPr marL="85725" indent="-85725">
              <a:spcBef>
                <a:spcPts val="600"/>
              </a:spcBef>
              <a:buFont typeface="Arial" pitchFamily="34" charset="0"/>
              <a:buChar char="•"/>
            </a:pPr>
            <a:r>
              <a:rPr lang="en-GB" dirty="0" smtClean="0"/>
              <a:t>Reach to men increased from 40% to 67%</a:t>
            </a:r>
          </a:p>
          <a:p>
            <a:pPr marL="85725" indent="-85725">
              <a:spcBef>
                <a:spcPts val="600"/>
              </a:spcBef>
              <a:buFont typeface="Arial" pitchFamily="34" charset="0"/>
              <a:buChar char="•"/>
            </a:pPr>
            <a:r>
              <a:rPr lang="en-GB" dirty="0" smtClean="0"/>
              <a:t>58% of coverage featured a  campaign key message</a:t>
            </a:r>
          </a:p>
          <a:p>
            <a:pPr marL="85725" indent="-85725">
              <a:spcBef>
                <a:spcPts val="600"/>
              </a:spcBef>
              <a:buFont typeface="Arial" pitchFamily="34" charset="0"/>
              <a:buChar char="•"/>
            </a:pPr>
            <a:r>
              <a:rPr lang="en-GB" dirty="0" smtClean="0"/>
              <a:t>29% of coverage featured  a spokesperson, an increase from 22% </a:t>
            </a:r>
          </a:p>
          <a:p>
            <a:pPr marL="85725" indent="-85725">
              <a:spcBef>
                <a:spcPts val="600"/>
              </a:spcBef>
              <a:buFont typeface="Arial" pitchFamily="34" charset="0"/>
              <a:buChar char="•"/>
            </a:pPr>
            <a:r>
              <a:rPr lang="en-GB" dirty="0" smtClean="0"/>
              <a:t>35% of coverage featured a call to action, an increase from 19% </a:t>
            </a:r>
          </a:p>
          <a:p>
            <a:pPr marL="85725" indent="-85725">
              <a:spcBef>
                <a:spcPts val="600"/>
              </a:spcBef>
              <a:buFont typeface="Arial" pitchFamily="34" charset="0"/>
              <a:buChar char="•"/>
            </a:pPr>
            <a:endParaRPr lang="en-GB" dirty="0" smtClean="0"/>
          </a:p>
          <a:p>
            <a:pPr marL="85725" indent="-85725">
              <a:spcBef>
                <a:spcPts val="600"/>
              </a:spcBef>
              <a:buFont typeface="Arial" pitchFamily="34" charset="0"/>
              <a:buChar char="•"/>
            </a:pPr>
            <a:endParaRPr lang="en-US" dirty="0" smtClean="0"/>
          </a:p>
          <a:p>
            <a:pPr marL="85725" indent="-85725">
              <a:spcBef>
                <a:spcPts val="600"/>
              </a:spcBef>
              <a:buFont typeface="Arial" pitchFamily="34" charset="0"/>
              <a:buChar char="•"/>
            </a:pPr>
            <a:endParaRPr lang="en-US" dirty="0" smtClean="0"/>
          </a:p>
          <a:p>
            <a:endParaRPr lang="en-US" dirty="0" smtClean="0"/>
          </a:p>
          <a:p>
            <a:endParaRPr lang="en-US" dirty="0"/>
          </a:p>
        </p:txBody>
      </p:sp>
      <p:sp>
        <p:nvSpPr>
          <p:cNvPr id="61" name="Text Placeholder 60"/>
          <p:cNvSpPr>
            <a:spLocks noGrp="1"/>
          </p:cNvSpPr>
          <p:nvPr>
            <p:ph type="body" sz="quarter" idx="16"/>
          </p:nvPr>
        </p:nvSpPr>
        <p:spPr/>
        <p:txBody>
          <a:bodyPr/>
          <a:lstStyle/>
          <a:p>
            <a:pPr marL="85725" indent="-85725">
              <a:spcBef>
                <a:spcPts val="600"/>
              </a:spcBef>
              <a:buFont typeface="Arial" pitchFamily="34" charset="0"/>
              <a:buChar char="•"/>
            </a:pPr>
            <a:r>
              <a:rPr lang="en-GB" dirty="0" smtClean="0"/>
              <a:t>74% of people said they had read about Slimming World, with 54% saying they had read positive things</a:t>
            </a:r>
          </a:p>
          <a:p>
            <a:pPr marL="85725" indent="-85725">
              <a:spcBef>
                <a:spcPts val="600"/>
              </a:spcBef>
              <a:buFont typeface="Arial" pitchFamily="34" charset="0"/>
              <a:buChar char="•"/>
            </a:pPr>
            <a:r>
              <a:rPr lang="en-GB" dirty="0" smtClean="0"/>
              <a:t>% of people with a good  or very good knowledge of Slimming World increased from 27% to 35%</a:t>
            </a:r>
          </a:p>
          <a:p>
            <a:pPr marL="85725" indent="-85725">
              <a:spcBef>
                <a:spcPts val="600"/>
              </a:spcBef>
              <a:buFont typeface="Arial" pitchFamily="34" charset="0"/>
              <a:buChar char="•"/>
            </a:pPr>
            <a:r>
              <a:rPr lang="en-GB" dirty="0" smtClean="0"/>
              <a:t>% of people saying that Slimming World had a positive reputation increased from 61% to 73%.</a:t>
            </a:r>
          </a:p>
          <a:p>
            <a:pPr marL="85725" indent="-85725">
              <a:spcBef>
                <a:spcPts val="600"/>
              </a:spcBef>
              <a:buFont typeface="Arial" pitchFamily="34" charset="0"/>
              <a:buChar char="•"/>
            </a:pPr>
            <a:r>
              <a:rPr lang="en-GB" dirty="0" smtClean="0"/>
              <a:t>The biggest increase came from men, who went from a minority thinking Slimming World had a positive reputation (49%) to a clear majority (62%)</a:t>
            </a:r>
          </a:p>
          <a:p>
            <a:pPr marL="85725" indent="-85725">
              <a:spcBef>
                <a:spcPts val="600"/>
              </a:spcBef>
              <a:buFont typeface="Arial" pitchFamily="34" charset="0"/>
              <a:buChar char="•"/>
            </a:pPr>
            <a:r>
              <a:rPr lang="en-GB" dirty="0" smtClean="0"/>
              <a:t>% of people associating Slimming World with ‘helping to achieve their dream weight’ increased from 56% to 68% with the biggest increases coming from men.</a:t>
            </a:r>
          </a:p>
          <a:p>
            <a:pPr marL="85725" indent="-85725">
              <a:spcBef>
                <a:spcPts val="600"/>
              </a:spcBef>
              <a:buFont typeface="Arial" pitchFamily="34" charset="0"/>
              <a:buChar char="•"/>
            </a:pPr>
            <a:r>
              <a:rPr lang="en-GB" dirty="0" smtClean="0"/>
              <a:t>% of people who said they would be likely to use Slimming World to lose weight increased from 36% to 45%</a:t>
            </a:r>
          </a:p>
        </p:txBody>
      </p:sp>
      <p:sp>
        <p:nvSpPr>
          <p:cNvPr id="62" name="Text Placeholder 61"/>
          <p:cNvSpPr>
            <a:spLocks noGrp="1"/>
          </p:cNvSpPr>
          <p:nvPr>
            <p:ph type="body" sz="quarter" idx="17"/>
          </p:nvPr>
        </p:nvSpPr>
        <p:spPr/>
        <p:txBody>
          <a:bodyPr/>
          <a:lstStyle/>
          <a:p>
            <a:pPr marL="85725" indent="-85725">
              <a:spcBef>
                <a:spcPts val="600"/>
              </a:spcBef>
              <a:buFont typeface="Arial" pitchFamily="34" charset="0"/>
              <a:buChar char="•"/>
            </a:pPr>
            <a:r>
              <a:rPr lang="en-GB" dirty="0"/>
              <a:t>8.1m sessions on the public website – almost double that achieved </a:t>
            </a:r>
            <a:r>
              <a:rPr lang="en-GB" dirty="0" smtClean="0"/>
              <a:t>for same period in </a:t>
            </a:r>
            <a:r>
              <a:rPr lang="en-GB" dirty="0"/>
              <a:t>2016</a:t>
            </a:r>
          </a:p>
          <a:p>
            <a:pPr marL="85725" indent="-85725">
              <a:spcBef>
                <a:spcPts val="600"/>
              </a:spcBef>
              <a:buFont typeface="Arial" pitchFamily="34" charset="0"/>
              <a:buChar char="•"/>
            </a:pPr>
            <a:r>
              <a:rPr lang="en-GB" dirty="0" smtClean="0"/>
              <a:t>Dream weight research story achieved a peak of 1,108 website sessions on the 29th December and resulted in 94 group searches (giving an 8.5% conversion rate</a:t>
            </a:r>
            <a:r>
              <a:rPr lang="en-GB" dirty="0"/>
              <a:t> </a:t>
            </a:r>
            <a:r>
              <a:rPr lang="en-GB" dirty="0" smtClean="0"/>
              <a:t>compared to average 0.25%)</a:t>
            </a:r>
          </a:p>
          <a:p>
            <a:pPr marL="85725" indent="-85725">
              <a:spcBef>
                <a:spcPts val="600"/>
              </a:spcBef>
              <a:buFont typeface="Arial" pitchFamily="34" charset="0"/>
              <a:buChar char="•"/>
            </a:pPr>
            <a:r>
              <a:rPr lang="en-GB" dirty="0" smtClean="0"/>
              <a:t>Mr Sleek story achieved 2,712 sessions with 30 conversions (1.1% conversion rate compared </a:t>
            </a:r>
            <a:r>
              <a:rPr lang="en-GB" dirty="0"/>
              <a:t>to average 0.25%)</a:t>
            </a:r>
            <a:endParaRPr lang="en-GB" dirty="0" smtClean="0"/>
          </a:p>
          <a:p>
            <a:pPr marL="85725" indent="-85725">
              <a:spcBef>
                <a:spcPts val="600"/>
              </a:spcBef>
              <a:buFont typeface="Arial" pitchFamily="34" charset="0"/>
              <a:buChar char="•"/>
            </a:pPr>
            <a:r>
              <a:rPr lang="en-GB" dirty="0" smtClean="0"/>
              <a:t>Miss Slinky story achieved 7,451 sessions with 61 conversions (0.81% conversion rate</a:t>
            </a:r>
            <a:r>
              <a:rPr lang="en-GB" dirty="0"/>
              <a:t> compared to average 0.25%)</a:t>
            </a:r>
            <a:endParaRPr lang="en-GB" dirty="0" smtClean="0"/>
          </a:p>
          <a:p>
            <a:pPr marL="85725" indent="-85725">
              <a:spcBef>
                <a:spcPts val="600"/>
              </a:spcBef>
              <a:buFont typeface="Arial" pitchFamily="34" charset="0"/>
              <a:buChar char="•"/>
            </a:pPr>
            <a:r>
              <a:rPr lang="en-GB" dirty="0" smtClean="0"/>
              <a:t>17.86% increase year-on-year in the number of new members joining through reader offers in newspapers or consumer magazines</a:t>
            </a:r>
            <a:r>
              <a:rPr lang="en-GB" u="sng" dirty="0" smtClean="0"/>
              <a:t/>
            </a:r>
            <a:br>
              <a:rPr lang="en-GB" u="sng" dirty="0" smtClean="0"/>
            </a:br>
            <a:r>
              <a:rPr lang="en-GB" u="sng" dirty="0" smtClean="0"/>
              <a:t/>
            </a:r>
            <a:br>
              <a:rPr lang="en-GB" u="sng" dirty="0" smtClean="0"/>
            </a:br>
            <a:endParaRPr lang="en-GB" dirty="0" smtClean="0"/>
          </a:p>
          <a:p>
            <a:pPr marL="85725" indent="-85725">
              <a:buFont typeface="Arial" pitchFamily="34" charset="0"/>
              <a:buChar char="•"/>
            </a:pPr>
            <a:endParaRPr lang="en-GB" dirty="0" smtClean="0"/>
          </a:p>
          <a:p>
            <a:endParaRPr lang="en-US" dirty="0"/>
          </a:p>
        </p:txBody>
      </p:sp>
      <p:sp>
        <p:nvSpPr>
          <p:cNvPr id="63" name="Text Placeholder 62"/>
          <p:cNvSpPr>
            <a:spLocks noGrp="1"/>
          </p:cNvSpPr>
          <p:nvPr>
            <p:ph type="body" sz="quarter" idx="18"/>
          </p:nvPr>
        </p:nvSpPr>
        <p:spPr/>
        <p:txBody>
          <a:bodyPr/>
          <a:lstStyle/>
          <a:p>
            <a:pPr marL="85725" indent="-85725">
              <a:spcBef>
                <a:spcPts val="600"/>
              </a:spcBef>
              <a:buFont typeface="Arial" pitchFamily="34" charset="0"/>
              <a:buChar char="•"/>
            </a:pPr>
            <a:r>
              <a:rPr lang="en-GB" dirty="0" smtClean="0"/>
              <a:t>Significant increases in positive reputation among all audiences</a:t>
            </a:r>
          </a:p>
          <a:p>
            <a:pPr marL="85725" indent="-85725">
              <a:spcBef>
                <a:spcPts val="600"/>
              </a:spcBef>
              <a:buFont typeface="Arial" pitchFamily="34" charset="0"/>
              <a:buChar char="•"/>
            </a:pPr>
            <a:r>
              <a:rPr lang="en-GB" dirty="0" smtClean="0"/>
              <a:t>% of people considering Slimming World for weight loss increased from around a third to a half</a:t>
            </a:r>
          </a:p>
          <a:p>
            <a:pPr marL="85725" indent="-85725">
              <a:spcBef>
                <a:spcPts val="600"/>
              </a:spcBef>
              <a:buFont typeface="Arial" pitchFamily="34" charset="0"/>
              <a:buChar char="•"/>
            </a:pPr>
            <a:r>
              <a:rPr lang="en-GB" dirty="0" smtClean="0"/>
              <a:t>Record number of  website sessions</a:t>
            </a:r>
          </a:p>
          <a:p>
            <a:pPr marL="85725" indent="-85725">
              <a:spcBef>
                <a:spcPts val="600"/>
              </a:spcBef>
              <a:buFont typeface="Arial" pitchFamily="34" charset="0"/>
              <a:buChar char="•"/>
            </a:pPr>
            <a:r>
              <a:rPr lang="en-GB" dirty="0" smtClean="0"/>
              <a:t>Significant spikes in website conversion rate achieved through campaign stories. Conversion rate = website visitor who conducted ‘nearest group search’</a:t>
            </a:r>
          </a:p>
          <a:p>
            <a:pPr marL="85725" indent="-85725">
              <a:spcBef>
                <a:spcPts val="600"/>
              </a:spcBef>
              <a:buFont typeface="Arial" pitchFamily="34" charset="0"/>
              <a:buChar char="•"/>
            </a:pPr>
            <a:r>
              <a:rPr lang="en-GB" dirty="0" smtClean="0"/>
              <a:t>Record number of new members joined through reader offers</a:t>
            </a:r>
          </a:p>
          <a:p>
            <a:pPr marL="85725" indent="-85725">
              <a:spcBef>
                <a:spcPts val="600"/>
              </a:spcBef>
              <a:buFont typeface="Arial" pitchFamily="34" charset="0"/>
              <a:buChar char="•"/>
            </a:pPr>
            <a:r>
              <a:rPr lang="en-GB" dirty="0" smtClean="0"/>
              <a:t>Enabled Slimming World to identify the most effective  media for achieving objectives and delivering strategic goals to increase reputation and attract new members.</a:t>
            </a:r>
          </a:p>
          <a:p>
            <a:pPr marL="85725" indent="-85725">
              <a:spcBef>
                <a:spcPts val="600"/>
              </a:spcBef>
              <a:buFont typeface="Arial" pitchFamily="34" charset="0"/>
              <a:buChar char="•"/>
            </a:pPr>
            <a:endParaRPr lang="en-GB" dirty="0" smtClean="0"/>
          </a:p>
        </p:txBody>
      </p:sp>
      <p:sp>
        <p:nvSpPr>
          <p:cNvPr id="11" name="TextBox 10"/>
          <p:cNvSpPr txBox="1"/>
          <p:nvPr/>
        </p:nvSpPr>
        <p:spPr>
          <a:xfrm>
            <a:off x="1442610" y="116632"/>
            <a:ext cx="6786754" cy="369332"/>
          </a:xfrm>
          <a:prstGeom prst="rect">
            <a:avLst/>
          </a:prstGeom>
          <a:noFill/>
        </p:spPr>
        <p:txBody>
          <a:bodyPr wrap="square" rtlCol="0">
            <a:spAutoFit/>
          </a:bodyPr>
          <a:lstStyle/>
          <a:p>
            <a:r>
              <a:rPr lang="en-GB" sz="1800" b="1" dirty="0" smtClean="0">
                <a:solidFill>
                  <a:prstClr val="white"/>
                </a:solidFill>
              </a:rPr>
              <a:t>Slimming World Integrated Evaluation Framework </a:t>
            </a:r>
          </a:p>
        </p:txBody>
      </p:sp>
      <p:sp>
        <p:nvSpPr>
          <p:cNvPr id="12" name="TextBox 11"/>
          <p:cNvSpPr txBox="1"/>
          <p:nvPr/>
        </p:nvSpPr>
        <p:spPr>
          <a:xfrm>
            <a:off x="8467785" y="116635"/>
            <a:ext cx="1148071" cy="307777"/>
          </a:xfrm>
          <a:prstGeom prst="rect">
            <a:avLst/>
          </a:prstGeom>
          <a:noFill/>
        </p:spPr>
        <p:txBody>
          <a:bodyPr wrap="none" rtlCol="0">
            <a:spAutoFit/>
          </a:bodyPr>
          <a:lstStyle/>
          <a:p>
            <a:r>
              <a:rPr lang="en-GB" b="1" dirty="0" smtClean="0">
                <a:solidFill>
                  <a:prstClr val="white"/>
                </a:solidFill>
              </a:rPr>
              <a:t>Appendix 1</a:t>
            </a:r>
            <a:endParaRPr lang="en-GB" b="1" dirty="0">
              <a:solidFill>
                <a:prstClr val="white"/>
              </a:solidFill>
            </a:endParaRPr>
          </a:p>
        </p:txBody>
      </p:sp>
    </p:spTree>
    <p:extLst>
      <p:ext uri="{BB962C8B-B14F-4D97-AF65-F5344CB8AC3E}">
        <p14:creationId xmlns:p14="http://schemas.microsoft.com/office/powerpoint/2010/main" xmlns="" val="197554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232920" y="1907006"/>
            <a:ext cx="5257155" cy="1403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32" name="Picture 3"/>
          <p:cNvPicPr>
            <a:picLocks noChangeAspect="1" noChangeArrowheads="1"/>
          </p:cNvPicPr>
          <p:nvPr/>
        </p:nvPicPr>
        <p:blipFill>
          <a:blip r:embed="rId2" cstate="screen"/>
          <a:srcRect/>
          <a:stretch>
            <a:fillRect/>
          </a:stretch>
        </p:blipFill>
        <p:spPr bwMode="auto">
          <a:xfrm>
            <a:off x="5607049" y="1916115"/>
            <a:ext cx="4133851" cy="1438275"/>
          </a:xfrm>
          <a:prstGeom prst="rect">
            <a:avLst/>
          </a:prstGeom>
          <a:noFill/>
          <a:ln w="9525">
            <a:miter lim="800000"/>
            <a:headEnd/>
            <a:tailEnd/>
          </a:ln>
          <a:effectLst/>
        </p:spPr>
      </p:pic>
      <p:sp>
        <p:nvSpPr>
          <p:cNvPr id="47" name="Rectangle 46"/>
          <p:cNvSpPr/>
          <p:nvPr/>
        </p:nvSpPr>
        <p:spPr>
          <a:xfrm>
            <a:off x="488504" y="461815"/>
            <a:ext cx="9001571" cy="1347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44" name="Title 1"/>
          <p:cNvSpPr>
            <a:spLocks noGrp="1"/>
          </p:cNvSpPr>
          <p:nvPr>
            <p:ph type="title"/>
          </p:nvPr>
        </p:nvSpPr>
        <p:spPr>
          <a:xfrm>
            <a:off x="416497" y="44624"/>
            <a:ext cx="6641835" cy="404664"/>
          </a:xfrm>
        </p:spPr>
        <p:txBody>
          <a:bodyPr/>
          <a:lstStyle/>
          <a:p>
            <a:r>
              <a:rPr lang="en-GB" sz="1400" dirty="0" smtClean="0"/>
              <a:t>Key reputation survey findings – Positive/negative news seen </a:t>
            </a:r>
            <a:endParaRPr lang="en-GB" sz="1400" dirty="0"/>
          </a:p>
        </p:txBody>
      </p:sp>
      <p:pic>
        <p:nvPicPr>
          <p:cNvPr id="33" name="Picture 6"/>
          <p:cNvPicPr>
            <a:picLocks noChangeAspect="1" noChangeArrowheads="1"/>
          </p:cNvPicPr>
          <p:nvPr/>
        </p:nvPicPr>
        <p:blipFill>
          <a:blip r:embed="rId3" cstate="screen"/>
          <a:srcRect/>
          <a:stretch>
            <a:fillRect/>
          </a:stretch>
        </p:blipFill>
        <p:spPr bwMode="auto">
          <a:xfrm>
            <a:off x="323851" y="296863"/>
            <a:ext cx="9201150" cy="1657350"/>
          </a:xfrm>
          <a:prstGeom prst="rect">
            <a:avLst/>
          </a:prstGeom>
          <a:noFill/>
          <a:ln w="9525">
            <a:miter lim="800000"/>
            <a:headEnd/>
            <a:tailEnd/>
          </a:ln>
          <a:effectLst/>
        </p:spPr>
      </p:pic>
      <p:sp>
        <p:nvSpPr>
          <p:cNvPr id="51" name="Rectangle 50"/>
          <p:cNvSpPr/>
          <p:nvPr/>
        </p:nvSpPr>
        <p:spPr>
          <a:xfrm>
            <a:off x="540908" y="1907007"/>
            <a:ext cx="3708413" cy="14033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31" name="Picture 2"/>
          <p:cNvPicPr>
            <a:picLocks noChangeAspect="1" noChangeArrowheads="1"/>
          </p:cNvPicPr>
          <p:nvPr/>
        </p:nvPicPr>
        <p:blipFill>
          <a:blip r:embed="rId4" cstate="screen"/>
          <a:srcRect/>
          <a:stretch>
            <a:fillRect/>
          </a:stretch>
        </p:blipFill>
        <p:spPr bwMode="auto">
          <a:xfrm>
            <a:off x="511175" y="1881190"/>
            <a:ext cx="4010026" cy="1438275"/>
          </a:xfrm>
          <a:prstGeom prst="rect">
            <a:avLst/>
          </a:prstGeom>
          <a:noFill/>
          <a:ln w="9525">
            <a:miter lim="800000"/>
            <a:headEnd/>
            <a:tailEnd/>
          </a:ln>
          <a:effectLst/>
        </p:spPr>
      </p:pic>
      <p:sp>
        <p:nvSpPr>
          <p:cNvPr id="45" name="TextBox 44"/>
          <p:cNvSpPr txBox="1"/>
          <p:nvPr/>
        </p:nvSpPr>
        <p:spPr>
          <a:xfrm>
            <a:off x="452500" y="458202"/>
            <a:ext cx="6804756" cy="215444"/>
          </a:xfrm>
          <a:prstGeom prst="rect">
            <a:avLst/>
          </a:prstGeom>
          <a:noFill/>
        </p:spPr>
        <p:txBody>
          <a:bodyPr wrap="square" rtlCol="0">
            <a:spAutoFit/>
          </a:bodyPr>
          <a:lstStyle/>
          <a:p>
            <a:r>
              <a:rPr lang="en-GB" sz="800" b="1" kern="1200" dirty="0" smtClean="0">
                <a:solidFill>
                  <a:srgbClr val="474747"/>
                </a:solidFill>
                <a:latin typeface="Arial" pitchFamily="34" charset="0"/>
                <a:ea typeface="+mn-ea"/>
                <a:cs typeface="Arial" pitchFamily="34" charset="0"/>
              </a:rPr>
              <a:t>Question 2. To what extent have the things you have heard, seen or read about Slimming World been positive or negative? </a:t>
            </a:r>
            <a:endParaRPr lang="en-GB" sz="800" b="1" kern="1200" dirty="0">
              <a:solidFill>
                <a:srgbClr val="474747"/>
              </a:solidFill>
              <a:latin typeface="Arial" pitchFamily="34" charset="0"/>
              <a:ea typeface="+mn-ea"/>
              <a:cs typeface="Arial" pitchFamily="34" charset="0"/>
            </a:endParaRPr>
          </a:p>
        </p:txBody>
      </p:sp>
      <p:sp>
        <p:nvSpPr>
          <p:cNvPr id="56" name="Rectangle 55"/>
          <p:cNvSpPr/>
          <p:nvPr/>
        </p:nvSpPr>
        <p:spPr>
          <a:xfrm>
            <a:off x="524508" y="3577079"/>
            <a:ext cx="4248472" cy="1548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57" name="Rectangle 56"/>
          <p:cNvSpPr/>
          <p:nvPr/>
        </p:nvSpPr>
        <p:spPr>
          <a:xfrm>
            <a:off x="541667" y="5307242"/>
            <a:ext cx="4248162" cy="1470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5" name="TextBox 14"/>
          <p:cNvSpPr txBox="1"/>
          <p:nvPr/>
        </p:nvSpPr>
        <p:spPr>
          <a:xfrm>
            <a:off x="1568623" y="1916832"/>
            <a:ext cx="1664238" cy="215444"/>
          </a:xfrm>
          <a:prstGeom prst="rect">
            <a:avLst/>
          </a:prstGeom>
          <a:noFill/>
        </p:spPr>
        <p:txBody>
          <a:bodyPr wrap="none" rtlCol="0">
            <a:spAutoFit/>
          </a:bodyPr>
          <a:lstStyle/>
          <a:p>
            <a:r>
              <a:rPr lang="en-US" sz="800" b="1" kern="1200" dirty="0" smtClean="0">
                <a:solidFill>
                  <a:srgbClr val="002060"/>
                </a:solidFill>
                <a:latin typeface="Arial" pitchFamily="34" charset="0"/>
                <a:ea typeface="+mn-ea"/>
                <a:cs typeface="Arial" pitchFamily="34" charset="0"/>
              </a:rPr>
              <a:t>Pre-campaign by income level</a:t>
            </a:r>
            <a:endParaRPr lang="en-US" sz="800" b="1" kern="1200" dirty="0">
              <a:solidFill>
                <a:srgbClr val="002060"/>
              </a:solidFill>
              <a:latin typeface="Arial" pitchFamily="34" charset="0"/>
              <a:ea typeface="+mn-ea"/>
              <a:cs typeface="Arial" pitchFamily="34" charset="0"/>
            </a:endParaRPr>
          </a:p>
        </p:txBody>
      </p:sp>
      <p:sp>
        <p:nvSpPr>
          <p:cNvPr id="16" name="TextBox 15"/>
          <p:cNvSpPr txBox="1"/>
          <p:nvPr/>
        </p:nvSpPr>
        <p:spPr>
          <a:xfrm>
            <a:off x="6412764" y="1916832"/>
            <a:ext cx="1749197" cy="215444"/>
          </a:xfrm>
          <a:prstGeom prst="rect">
            <a:avLst/>
          </a:prstGeom>
          <a:noFill/>
        </p:spPr>
        <p:txBody>
          <a:bodyPr wrap="none" rtlCol="0">
            <a:spAutoFit/>
          </a:bodyPr>
          <a:lstStyle/>
          <a:p>
            <a:r>
              <a:rPr lang="en-US" sz="800" b="1" kern="1200" dirty="0" smtClean="0">
                <a:solidFill>
                  <a:srgbClr val="002060"/>
                </a:solidFill>
                <a:latin typeface="Arial" pitchFamily="34" charset="0"/>
                <a:ea typeface="+mn-ea"/>
                <a:cs typeface="Arial" pitchFamily="34" charset="0"/>
              </a:rPr>
              <a:t>Post- campaign by income level</a:t>
            </a:r>
            <a:endParaRPr lang="en-US" sz="800" b="1" kern="1200" dirty="0">
              <a:solidFill>
                <a:srgbClr val="002060"/>
              </a:solidFill>
              <a:latin typeface="Arial" pitchFamily="34" charset="0"/>
              <a:ea typeface="+mn-ea"/>
              <a:cs typeface="Arial" pitchFamily="34" charset="0"/>
            </a:endParaRPr>
          </a:p>
        </p:txBody>
      </p:sp>
      <p:sp>
        <p:nvSpPr>
          <p:cNvPr id="30" name="TextBox 29"/>
          <p:cNvSpPr txBox="1"/>
          <p:nvPr/>
        </p:nvSpPr>
        <p:spPr>
          <a:xfrm>
            <a:off x="454725" y="3393576"/>
            <a:ext cx="1409360" cy="215444"/>
          </a:xfrm>
          <a:prstGeom prst="rect">
            <a:avLst/>
          </a:prstGeom>
          <a:noFill/>
        </p:spPr>
        <p:txBody>
          <a:bodyPr wrap="none" rtlCol="0">
            <a:spAutoFit/>
          </a:bodyPr>
          <a:lstStyle/>
          <a:p>
            <a:r>
              <a:rPr lang="en-US" sz="800" b="1" kern="1200" dirty="0" smtClean="0">
                <a:solidFill>
                  <a:srgbClr val="002060"/>
                </a:solidFill>
                <a:latin typeface="Arial" pitchFamily="34" charset="0"/>
                <a:ea typeface="+mn-ea"/>
                <a:cs typeface="Arial" pitchFamily="34" charset="0"/>
              </a:rPr>
              <a:t>Volume and </a:t>
            </a:r>
            <a:r>
              <a:rPr lang="en-US" sz="800" b="1" kern="1200" dirty="0" err="1" smtClean="0">
                <a:solidFill>
                  <a:srgbClr val="002060"/>
                </a:solidFill>
                <a:latin typeface="Arial" pitchFamily="34" charset="0"/>
                <a:ea typeface="+mn-ea"/>
                <a:cs typeface="Arial" pitchFamily="34" charset="0"/>
              </a:rPr>
              <a:t>favourability</a:t>
            </a:r>
            <a:endParaRPr lang="en-US" sz="800" b="1" kern="1200" dirty="0">
              <a:solidFill>
                <a:srgbClr val="002060"/>
              </a:solidFill>
              <a:latin typeface="Arial" pitchFamily="34" charset="0"/>
              <a:ea typeface="+mn-ea"/>
              <a:cs typeface="Arial" pitchFamily="34" charset="0"/>
            </a:endParaRPr>
          </a:p>
        </p:txBody>
      </p:sp>
      <p:sp>
        <p:nvSpPr>
          <p:cNvPr id="39" name="TextBox 38"/>
          <p:cNvSpPr txBox="1"/>
          <p:nvPr/>
        </p:nvSpPr>
        <p:spPr>
          <a:xfrm>
            <a:off x="452502" y="5126415"/>
            <a:ext cx="952505" cy="215444"/>
          </a:xfrm>
          <a:prstGeom prst="rect">
            <a:avLst/>
          </a:prstGeom>
          <a:noFill/>
        </p:spPr>
        <p:txBody>
          <a:bodyPr wrap="none" rtlCol="0">
            <a:spAutoFit/>
          </a:bodyPr>
          <a:lstStyle/>
          <a:p>
            <a:r>
              <a:rPr lang="en-US" sz="800" b="1" kern="1200" dirty="0" smtClean="0">
                <a:solidFill>
                  <a:srgbClr val="002060"/>
                </a:solidFill>
                <a:latin typeface="Arial" pitchFamily="34" charset="0"/>
                <a:ea typeface="+mn-ea"/>
                <a:cs typeface="Arial" pitchFamily="34" charset="0"/>
              </a:rPr>
              <a:t>Audience reach</a:t>
            </a:r>
            <a:endParaRPr lang="en-US" sz="800" b="1" kern="1200" dirty="0">
              <a:solidFill>
                <a:srgbClr val="002060"/>
              </a:solidFill>
              <a:latin typeface="Arial" pitchFamily="34" charset="0"/>
              <a:ea typeface="+mn-ea"/>
              <a:cs typeface="Arial" pitchFamily="34" charset="0"/>
            </a:endParaRPr>
          </a:p>
        </p:txBody>
      </p:sp>
      <p:grpSp>
        <p:nvGrpSpPr>
          <p:cNvPr id="2" name="Group 45"/>
          <p:cNvGrpSpPr/>
          <p:nvPr/>
        </p:nvGrpSpPr>
        <p:grpSpPr>
          <a:xfrm>
            <a:off x="4772980" y="2355086"/>
            <a:ext cx="1080120" cy="641866"/>
            <a:chOff x="4278449" y="548680"/>
            <a:chExt cx="1080120" cy="641866"/>
          </a:xfrm>
        </p:grpSpPr>
        <p:sp>
          <p:nvSpPr>
            <p:cNvPr id="7" name="Rectangle 6"/>
            <p:cNvSpPr/>
            <p:nvPr/>
          </p:nvSpPr>
          <p:spPr>
            <a:xfrm>
              <a:off x="4278449" y="594209"/>
              <a:ext cx="72008" cy="7200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8" name="TextBox 7"/>
            <p:cNvSpPr txBox="1"/>
            <p:nvPr/>
          </p:nvSpPr>
          <p:spPr>
            <a:xfrm>
              <a:off x="4350457" y="548680"/>
              <a:ext cx="1008112" cy="184666"/>
            </a:xfrm>
            <a:prstGeom prst="rect">
              <a:avLst/>
            </a:prstGeom>
            <a:noFill/>
          </p:spPr>
          <p:txBody>
            <a:bodyPr wrap="square" rtlCol="0">
              <a:spAutoFit/>
            </a:bodyPr>
            <a:lstStyle/>
            <a:p>
              <a:r>
                <a:rPr lang="en-US" sz="600" kern="1200" dirty="0" smtClean="0">
                  <a:solidFill>
                    <a:srgbClr val="474747"/>
                  </a:solidFill>
                  <a:latin typeface="Arial" pitchFamily="34" charset="0"/>
                  <a:ea typeface="+mn-ea"/>
                  <a:cs typeface="Arial" pitchFamily="34" charset="0"/>
                </a:rPr>
                <a:t>Less than £10k pa</a:t>
              </a:r>
              <a:endParaRPr lang="en-US" sz="600" kern="1200" dirty="0">
                <a:solidFill>
                  <a:srgbClr val="474747"/>
                </a:solidFill>
                <a:latin typeface="Arial" pitchFamily="34" charset="0"/>
                <a:ea typeface="+mn-ea"/>
                <a:cs typeface="Arial" pitchFamily="34" charset="0"/>
              </a:endParaRPr>
            </a:p>
          </p:txBody>
        </p:sp>
        <p:sp>
          <p:nvSpPr>
            <p:cNvPr id="9" name="Rectangle 8"/>
            <p:cNvSpPr/>
            <p:nvPr/>
          </p:nvSpPr>
          <p:spPr>
            <a:xfrm>
              <a:off x="4278449" y="746609"/>
              <a:ext cx="72008"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0" name="TextBox 9"/>
            <p:cNvSpPr txBox="1"/>
            <p:nvPr/>
          </p:nvSpPr>
          <p:spPr>
            <a:xfrm>
              <a:off x="4350457" y="701080"/>
              <a:ext cx="1008112" cy="184666"/>
            </a:xfrm>
            <a:prstGeom prst="rect">
              <a:avLst/>
            </a:prstGeom>
            <a:noFill/>
          </p:spPr>
          <p:txBody>
            <a:bodyPr wrap="square" rtlCol="0">
              <a:spAutoFit/>
            </a:bodyPr>
            <a:lstStyle/>
            <a:p>
              <a:r>
                <a:rPr lang="en-US" sz="600" kern="1200" dirty="0" smtClean="0">
                  <a:solidFill>
                    <a:srgbClr val="474747"/>
                  </a:solidFill>
                  <a:latin typeface="Arial" pitchFamily="34" charset="0"/>
                  <a:ea typeface="+mn-ea"/>
                  <a:cs typeface="Arial" pitchFamily="34" charset="0"/>
                </a:rPr>
                <a:t>£10k to £20k pa </a:t>
              </a:r>
              <a:endParaRPr lang="en-US" sz="600" kern="1200" dirty="0">
                <a:solidFill>
                  <a:srgbClr val="474747"/>
                </a:solidFill>
                <a:latin typeface="Arial" pitchFamily="34" charset="0"/>
                <a:ea typeface="+mn-ea"/>
                <a:cs typeface="Arial" pitchFamily="34" charset="0"/>
              </a:endParaRPr>
            </a:p>
          </p:txBody>
        </p:sp>
        <p:sp>
          <p:nvSpPr>
            <p:cNvPr id="11" name="Rectangle 10"/>
            <p:cNvSpPr/>
            <p:nvPr/>
          </p:nvSpPr>
          <p:spPr>
            <a:xfrm>
              <a:off x="4278449" y="899009"/>
              <a:ext cx="72008"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2" name="TextBox 11"/>
            <p:cNvSpPr txBox="1"/>
            <p:nvPr/>
          </p:nvSpPr>
          <p:spPr>
            <a:xfrm>
              <a:off x="4350457" y="853480"/>
              <a:ext cx="1008112" cy="184666"/>
            </a:xfrm>
            <a:prstGeom prst="rect">
              <a:avLst/>
            </a:prstGeom>
            <a:noFill/>
          </p:spPr>
          <p:txBody>
            <a:bodyPr wrap="square" rtlCol="0">
              <a:spAutoFit/>
            </a:bodyPr>
            <a:lstStyle/>
            <a:p>
              <a:r>
                <a:rPr lang="en-US" sz="600" kern="1200" dirty="0" smtClean="0">
                  <a:solidFill>
                    <a:srgbClr val="474747"/>
                  </a:solidFill>
                  <a:latin typeface="Arial" pitchFamily="34" charset="0"/>
                  <a:ea typeface="+mn-ea"/>
                  <a:cs typeface="Arial" pitchFamily="34" charset="0"/>
                </a:rPr>
                <a:t>£20k to £40k pa</a:t>
              </a:r>
              <a:endParaRPr lang="en-US" sz="600" kern="1200" dirty="0">
                <a:solidFill>
                  <a:srgbClr val="474747"/>
                </a:solidFill>
                <a:latin typeface="Arial" pitchFamily="34" charset="0"/>
                <a:ea typeface="+mn-ea"/>
                <a:cs typeface="Arial" pitchFamily="34" charset="0"/>
              </a:endParaRPr>
            </a:p>
          </p:txBody>
        </p:sp>
        <p:sp>
          <p:nvSpPr>
            <p:cNvPr id="13" name="Rectangle 12"/>
            <p:cNvSpPr/>
            <p:nvPr/>
          </p:nvSpPr>
          <p:spPr>
            <a:xfrm>
              <a:off x="4278449" y="1051409"/>
              <a:ext cx="72008" cy="720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4" name="TextBox 13"/>
            <p:cNvSpPr txBox="1"/>
            <p:nvPr/>
          </p:nvSpPr>
          <p:spPr>
            <a:xfrm>
              <a:off x="4350457" y="1005880"/>
              <a:ext cx="1008112" cy="184666"/>
            </a:xfrm>
            <a:prstGeom prst="rect">
              <a:avLst/>
            </a:prstGeom>
            <a:noFill/>
          </p:spPr>
          <p:txBody>
            <a:bodyPr wrap="square" rtlCol="0">
              <a:spAutoFit/>
            </a:bodyPr>
            <a:lstStyle/>
            <a:p>
              <a:r>
                <a:rPr lang="en-US" sz="600" kern="1200" dirty="0" smtClean="0">
                  <a:solidFill>
                    <a:srgbClr val="474747"/>
                  </a:solidFill>
                  <a:latin typeface="Arial" pitchFamily="34" charset="0"/>
                  <a:ea typeface="+mn-ea"/>
                  <a:cs typeface="Arial" pitchFamily="34" charset="0"/>
                </a:rPr>
                <a:t>Over £40k pa</a:t>
              </a:r>
              <a:endParaRPr lang="en-US" sz="600" kern="1200" dirty="0">
                <a:solidFill>
                  <a:srgbClr val="474747"/>
                </a:solidFill>
                <a:latin typeface="Arial" pitchFamily="34" charset="0"/>
                <a:ea typeface="+mn-ea"/>
                <a:cs typeface="Arial" pitchFamily="34" charset="0"/>
              </a:endParaRPr>
            </a:p>
          </p:txBody>
        </p:sp>
      </p:grpSp>
      <p:sp>
        <p:nvSpPr>
          <p:cNvPr id="41" name="Rectangle 40"/>
          <p:cNvSpPr/>
          <p:nvPr/>
        </p:nvSpPr>
        <p:spPr bwMode="auto">
          <a:xfrm>
            <a:off x="5077873" y="3606397"/>
            <a:ext cx="4412203" cy="3170977"/>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spcAft>
                <a:spcPts val="600"/>
              </a:spcAft>
            </a:pPr>
            <a:r>
              <a:rPr lang="en-GB" sz="900" b="1" kern="1200" dirty="0" smtClean="0">
                <a:solidFill>
                  <a:srgbClr val="474747"/>
                </a:solidFill>
                <a:latin typeface="Arial" pitchFamily="34" charset="0"/>
                <a:ea typeface="+mn-ea"/>
                <a:cs typeface="Arial" pitchFamily="34" charset="0"/>
              </a:rPr>
              <a:t>There was a significant increase in respondents who stated they believed </a:t>
            </a:r>
            <a:r>
              <a:rPr lang="en-GB" sz="900" b="1" i="1" kern="1200" dirty="0" smtClean="0">
                <a:solidFill>
                  <a:srgbClr val="474747"/>
                </a:solidFill>
                <a:latin typeface="Arial" pitchFamily="34" charset="0"/>
                <a:ea typeface="+mn-ea"/>
                <a:cs typeface="Arial" pitchFamily="34" charset="0"/>
              </a:rPr>
              <a:t>‘there have only really been positive things’ </a:t>
            </a:r>
            <a:r>
              <a:rPr lang="en-GB" sz="900" b="1" kern="1200" dirty="0" smtClean="0">
                <a:solidFill>
                  <a:srgbClr val="474747"/>
                </a:solidFill>
                <a:latin typeface="Arial" pitchFamily="34" charset="0"/>
                <a:ea typeface="+mn-ea"/>
                <a:cs typeface="Arial" pitchFamily="34" charset="0"/>
              </a:rPr>
              <a:t>regarding Slimming World, or that </a:t>
            </a:r>
            <a:r>
              <a:rPr lang="en-GB" sz="900" b="1" i="1" kern="1200" dirty="0" smtClean="0">
                <a:solidFill>
                  <a:srgbClr val="474747"/>
                </a:solidFill>
                <a:latin typeface="Arial" pitchFamily="34" charset="0"/>
                <a:ea typeface="+mn-ea"/>
                <a:cs typeface="Arial" pitchFamily="34" charset="0"/>
              </a:rPr>
              <a:t>‘there have been more positive things than negative’</a:t>
            </a:r>
            <a:r>
              <a:rPr lang="en-GB" sz="900" b="1" kern="1200" dirty="0" smtClean="0">
                <a:solidFill>
                  <a:srgbClr val="474747"/>
                </a:solidFill>
                <a:latin typeface="Arial" pitchFamily="34" charset="0"/>
                <a:ea typeface="+mn-ea"/>
                <a:cs typeface="Arial" pitchFamily="34" charset="0"/>
              </a:rPr>
              <a:t>, in the post campaign period – increasing from 41% to 54%. </a:t>
            </a:r>
          </a:p>
          <a:p>
            <a:pPr algn="just" eaLnBrk="0" hangingPunct="0">
              <a:spcAft>
                <a:spcPts val="600"/>
              </a:spcAft>
            </a:pPr>
            <a:r>
              <a:rPr lang="en-GB" sz="900" kern="1200" dirty="0" smtClean="0">
                <a:solidFill>
                  <a:srgbClr val="474747"/>
                </a:solidFill>
                <a:latin typeface="Arial" pitchFamily="34" charset="0"/>
                <a:ea typeface="+mn-ea"/>
                <a:cs typeface="Arial" pitchFamily="34" charset="0"/>
              </a:rPr>
              <a:t>When looking by income this change was particularly prominent among respondents earning less than £10k, with this proportion of respondents selecting this option growing by 21 percentage points. The likelihood of the public to have the organisation as a first choice to lose weight also grew, particularly among people earning between £10k and £20k per annum. The proportion of members of this group stating they would be highly likely to do so more than doubled, to over a fifth (22%) post-campaign. </a:t>
            </a:r>
          </a:p>
          <a:p>
            <a:pPr algn="just" eaLnBrk="0" hangingPunct="0">
              <a:spcAft>
                <a:spcPts val="600"/>
              </a:spcAft>
            </a:pPr>
            <a:r>
              <a:rPr lang="en-GB" sz="900" kern="1200" dirty="0" smtClean="0">
                <a:solidFill>
                  <a:srgbClr val="474747"/>
                </a:solidFill>
                <a:latin typeface="Arial" pitchFamily="34" charset="0"/>
                <a:ea typeface="+mn-ea"/>
                <a:cs typeface="Arial" pitchFamily="34" charset="0"/>
              </a:rPr>
              <a:t>The growth in positive perception and likelihood to use Slimming World’s products was reflected in the tonality of the coverage generated in both reporting periods, as the volume of positive coverage grew, by 352 articles, with the volume of strongly favourable content increasing by 287 pieces.</a:t>
            </a:r>
          </a:p>
          <a:p>
            <a:pPr algn="just" eaLnBrk="0" hangingPunct="0">
              <a:spcAft>
                <a:spcPts val="600"/>
              </a:spcAft>
            </a:pPr>
            <a:r>
              <a:rPr lang="en-GB" sz="900" kern="1200" dirty="0" smtClean="0">
                <a:solidFill>
                  <a:srgbClr val="474747"/>
                </a:solidFill>
                <a:latin typeface="Arial" pitchFamily="34" charset="0"/>
                <a:ea typeface="+mn-ea"/>
                <a:cs typeface="Arial" pitchFamily="34" charset="0"/>
              </a:rPr>
              <a:t>The impact of the increasing communications output was also noticeable in the proportion of the audience reached by items featuring Slimming World. People earning over £50k saw the highest increase, with the reach increasing by 27 percentage points for this group. This result was driven by coverage featured in the </a:t>
            </a:r>
            <a:r>
              <a:rPr lang="en-GB" sz="900" i="1" kern="1200" dirty="0" smtClean="0">
                <a:solidFill>
                  <a:srgbClr val="474747"/>
                </a:solidFill>
                <a:latin typeface="Arial" pitchFamily="34" charset="0"/>
                <a:ea typeface="+mn-ea"/>
                <a:cs typeface="Arial" pitchFamily="34" charset="0"/>
              </a:rPr>
              <a:t>Daily Mail </a:t>
            </a:r>
            <a:r>
              <a:rPr lang="en-GB" sz="900" kern="1200" dirty="0" smtClean="0">
                <a:solidFill>
                  <a:srgbClr val="474747"/>
                </a:solidFill>
                <a:latin typeface="Arial" pitchFamily="34" charset="0"/>
                <a:ea typeface="+mn-ea"/>
                <a:cs typeface="Arial" pitchFamily="34" charset="0"/>
              </a:rPr>
              <a:t>and </a:t>
            </a:r>
            <a:r>
              <a:rPr lang="en-GB" sz="900" i="1" kern="1200" dirty="0" smtClean="0">
                <a:solidFill>
                  <a:srgbClr val="474747"/>
                </a:solidFill>
                <a:latin typeface="Arial" pitchFamily="34" charset="0"/>
                <a:ea typeface="+mn-ea"/>
                <a:cs typeface="Arial" pitchFamily="34" charset="0"/>
              </a:rPr>
              <a:t>The Sun</a:t>
            </a:r>
            <a:r>
              <a:rPr lang="en-GB" sz="900" kern="1200" dirty="0" smtClean="0">
                <a:solidFill>
                  <a:srgbClr val="474747"/>
                </a:solidFill>
                <a:latin typeface="Arial" pitchFamily="34" charset="0"/>
                <a:ea typeface="+mn-ea"/>
                <a:cs typeface="Arial" pitchFamily="34" charset="0"/>
              </a:rPr>
              <a:t>, read by 23% and 26% of the first audience, which featured the campaign in case studies. </a:t>
            </a:r>
          </a:p>
          <a:p>
            <a:pPr algn="just" eaLnBrk="0" hangingPunct="0">
              <a:spcAft>
                <a:spcPts val="600"/>
              </a:spcAft>
            </a:pPr>
            <a:endParaRPr lang="en-GB" sz="900" kern="1200" dirty="0" smtClean="0">
              <a:solidFill>
                <a:srgbClr val="474747"/>
              </a:solidFill>
              <a:latin typeface="Arial" pitchFamily="34" charset="0"/>
              <a:ea typeface="+mn-ea"/>
              <a:cs typeface="Arial" pitchFamily="34" charset="0"/>
            </a:endParaRPr>
          </a:p>
        </p:txBody>
      </p:sp>
      <p:sp>
        <p:nvSpPr>
          <p:cNvPr id="42" name="Rectangle 6"/>
          <p:cNvSpPr>
            <a:spLocks noChangeArrowheads="1"/>
          </p:cNvSpPr>
          <p:nvPr/>
        </p:nvSpPr>
        <p:spPr bwMode="auto">
          <a:xfrm>
            <a:off x="5012440" y="3434807"/>
            <a:ext cx="2748872" cy="215444"/>
          </a:xfrm>
          <a:prstGeom prst="rect">
            <a:avLst/>
          </a:prstGeom>
          <a:noFill/>
          <a:ln w="9525">
            <a:noFill/>
            <a:miter lim="800000"/>
            <a:headEnd/>
            <a:tailEnd/>
          </a:ln>
        </p:spPr>
        <p:txBody>
          <a:bodyPr wrap="square">
            <a:spAutoFit/>
          </a:bodyPr>
          <a:lstStyle/>
          <a:p>
            <a:pPr algn="just">
              <a:defRPr/>
            </a:pPr>
            <a:r>
              <a:rPr lang="en-GB" sz="800" b="1" kern="1200" dirty="0" err="1" smtClean="0">
                <a:solidFill>
                  <a:srgbClr val="1F325E"/>
                </a:solidFill>
                <a:latin typeface="Arial" pitchFamily="34" charset="0"/>
                <a:ea typeface="ＭＳ Ｐゴシック" pitchFamily="34" charset="-128"/>
                <a:cs typeface="Arial" pitchFamily="34" charset="0"/>
              </a:rPr>
              <a:t>Gorkana</a:t>
            </a:r>
            <a:r>
              <a:rPr lang="en-GB" sz="800" b="1" kern="1200" dirty="0" smtClean="0">
                <a:solidFill>
                  <a:srgbClr val="1F325E"/>
                </a:solidFill>
                <a:latin typeface="Arial" pitchFamily="34" charset="0"/>
                <a:ea typeface="ＭＳ Ｐゴシック" pitchFamily="34" charset="-128"/>
                <a:cs typeface="Arial" pitchFamily="34" charset="0"/>
              </a:rPr>
              <a:t> analysis insight</a:t>
            </a:r>
            <a:endParaRPr lang="en-GB" sz="800" b="1" kern="1200" dirty="0">
              <a:solidFill>
                <a:srgbClr val="1F325E"/>
              </a:solidFill>
              <a:latin typeface="Arial" pitchFamily="34" charset="0"/>
              <a:ea typeface="ＭＳ Ｐゴシック" pitchFamily="34" charset="-128"/>
              <a:cs typeface="Arial" pitchFamily="34" charset="0"/>
            </a:endParaRPr>
          </a:p>
        </p:txBody>
      </p:sp>
      <p:cxnSp>
        <p:nvCxnSpPr>
          <p:cNvPr id="43" name="Straight Connector 42"/>
          <p:cNvCxnSpPr/>
          <p:nvPr/>
        </p:nvCxnSpPr>
        <p:spPr>
          <a:xfrm flipV="1">
            <a:off x="5086092" y="3605627"/>
            <a:ext cx="4403413" cy="8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2130" y="3212978"/>
            <a:ext cx="1693092" cy="246221"/>
          </a:xfrm>
          <a:prstGeom prst="rect">
            <a:avLst/>
          </a:prstGeom>
          <a:noFill/>
        </p:spPr>
        <p:txBody>
          <a:bodyPr wrap="none" rtlCol="0">
            <a:spAutoFit/>
          </a:bodyPr>
          <a:lstStyle/>
          <a:p>
            <a:r>
              <a:rPr lang="en-US" sz="1000" b="1" kern="1200" dirty="0" err="1" smtClean="0">
                <a:solidFill>
                  <a:srgbClr val="002060"/>
                </a:solidFill>
                <a:latin typeface="Arial" pitchFamily="34" charset="0"/>
                <a:ea typeface="+mn-ea"/>
                <a:cs typeface="Arial" pitchFamily="34" charset="0"/>
              </a:rPr>
              <a:t>Gorkana</a:t>
            </a:r>
            <a:r>
              <a:rPr lang="en-US" sz="1000" b="1" kern="1200" dirty="0" smtClean="0">
                <a:solidFill>
                  <a:srgbClr val="002060"/>
                </a:solidFill>
                <a:latin typeface="Arial" pitchFamily="34" charset="0"/>
                <a:ea typeface="+mn-ea"/>
                <a:cs typeface="Arial" pitchFamily="34" charset="0"/>
              </a:rPr>
              <a:t> analysis results</a:t>
            </a:r>
            <a:endParaRPr lang="en-US" sz="1000" b="1" kern="1200" dirty="0">
              <a:solidFill>
                <a:srgbClr val="002060"/>
              </a:solidFill>
              <a:latin typeface="Arial" pitchFamily="34" charset="0"/>
              <a:ea typeface="+mn-ea"/>
              <a:cs typeface="Arial" pitchFamily="34" charset="0"/>
            </a:endParaRPr>
          </a:p>
        </p:txBody>
      </p:sp>
      <p:pic>
        <p:nvPicPr>
          <p:cNvPr id="34" name="Picture 4"/>
          <p:cNvPicPr>
            <a:picLocks noChangeAspect="1" noChangeArrowheads="1"/>
          </p:cNvPicPr>
          <p:nvPr/>
        </p:nvPicPr>
        <p:blipFill>
          <a:blip r:embed="rId5" cstate="screen"/>
          <a:srcRect/>
          <a:stretch>
            <a:fillRect/>
          </a:stretch>
        </p:blipFill>
        <p:spPr bwMode="auto">
          <a:xfrm>
            <a:off x="463549" y="3651252"/>
            <a:ext cx="4381501" cy="1362075"/>
          </a:xfrm>
          <a:prstGeom prst="rect">
            <a:avLst/>
          </a:prstGeom>
          <a:noFill/>
          <a:ln w="9525">
            <a:miter lim="800000"/>
            <a:headEnd/>
            <a:tailEnd/>
          </a:ln>
          <a:effectLst/>
        </p:spPr>
      </p:pic>
      <p:pic>
        <p:nvPicPr>
          <p:cNvPr id="36" name="Picture 5"/>
          <p:cNvPicPr>
            <a:picLocks noChangeAspect="1" noChangeArrowheads="1"/>
          </p:cNvPicPr>
          <p:nvPr/>
        </p:nvPicPr>
        <p:blipFill>
          <a:blip r:embed="rId6" cstate="screen"/>
          <a:srcRect/>
          <a:stretch>
            <a:fillRect/>
          </a:stretch>
        </p:blipFill>
        <p:spPr bwMode="auto">
          <a:xfrm>
            <a:off x="415925" y="5357192"/>
            <a:ext cx="4381501" cy="1600200"/>
          </a:xfrm>
          <a:prstGeom prst="rect">
            <a:avLst/>
          </a:prstGeom>
          <a:noFill/>
          <a:ln w="9525">
            <a:miter lim="800000"/>
            <a:headEnd/>
            <a:tailEnd/>
          </a:ln>
          <a:effectLst/>
        </p:spPr>
      </p:pic>
      <p:sp>
        <p:nvSpPr>
          <p:cNvPr id="37" name="TextBox 36"/>
          <p:cNvSpPr txBox="1"/>
          <p:nvPr/>
        </p:nvSpPr>
        <p:spPr>
          <a:xfrm>
            <a:off x="7185249" y="96888"/>
            <a:ext cx="1148071" cy="307777"/>
          </a:xfrm>
          <a:prstGeom prst="rect">
            <a:avLst/>
          </a:prstGeom>
          <a:noFill/>
        </p:spPr>
        <p:txBody>
          <a:bodyPr wrap="none" rtlCol="0">
            <a:spAutoFit/>
          </a:bodyPr>
          <a:lstStyle/>
          <a:p>
            <a:r>
              <a:rPr lang="en-GB" b="1" dirty="0" smtClean="0">
                <a:solidFill>
                  <a:schemeClr val="tx1"/>
                </a:solidFill>
              </a:rPr>
              <a:t>Appendix 2</a:t>
            </a:r>
            <a:endParaRPr lang="en-GB"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488504" y="512676"/>
            <a:ext cx="8065020" cy="1332148"/>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pic>
        <p:nvPicPr>
          <p:cNvPr id="36" name="Picture 3"/>
          <p:cNvPicPr>
            <a:picLocks noChangeAspect="1" noChangeArrowheads="1"/>
          </p:cNvPicPr>
          <p:nvPr/>
        </p:nvPicPr>
        <p:blipFill>
          <a:blip r:embed="rId2" cstate="screen"/>
          <a:srcRect/>
          <a:stretch>
            <a:fillRect/>
          </a:stretch>
        </p:blipFill>
        <p:spPr bwMode="auto">
          <a:xfrm>
            <a:off x="271464" y="620715"/>
            <a:ext cx="8029575" cy="1152525"/>
          </a:xfrm>
          <a:prstGeom prst="rect">
            <a:avLst/>
          </a:prstGeom>
          <a:noFill/>
          <a:ln w="9525">
            <a:miter lim="800000"/>
            <a:headEnd/>
            <a:tailEnd/>
          </a:ln>
          <a:effectLst/>
        </p:spPr>
      </p:pic>
      <p:sp>
        <p:nvSpPr>
          <p:cNvPr id="31" name="Rectangle 30"/>
          <p:cNvSpPr/>
          <p:nvPr/>
        </p:nvSpPr>
        <p:spPr bwMode="auto">
          <a:xfrm>
            <a:off x="2216696" y="3716339"/>
            <a:ext cx="3600400" cy="1152823"/>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32" name="Rectangle 31"/>
          <p:cNvSpPr/>
          <p:nvPr/>
        </p:nvSpPr>
        <p:spPr bwMode="auto">
          <a:xfrm>
            <a:off x="6825209" y="3716338"/>
            <a:ext cx="1800200" cy="1224136"/>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34" name="Rectangle 33"/>
          <p:cNvSpPr/>
          <p:nvPr/>
        </p:nvSpPr>
        <p:spPr bwMode="auto">
          <a:xfrm>
            <a:off x="7401273" y="2095884"/>
            <a:ext cx="1979785" cy="1081088"/>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20" name="Rectangle 19"/>
          <p:cNvSpPr/>
          <p:nvPr/>
        </p:nvSpPr>
        <p:spPr bwMode="auto">
          <a:xfrm>
            <a:off x="3908885" y="2060850"/>
            <a:ext cx="2664295" cy="1548173"/>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pic>
        <p:nvPicPr>
          <p:cNvPr id="35" name="Picture 5"/>
          <p:cNvPicPr>
            <a:picLocks noChangeAspect="1" noChangeArrowheads="1"/>
          </p:cNvPicPr>
          <p:nvPr/>
        </p:nvPicPr>
        <p:blipFill>
          <a:blip r:embed="rId3" cstate="screen"/>
          <a:srcRect/>
          <a:stretch>
            <a:fillRect/>
          </a:stretch>
        </p:blipFill>
        <p:spPr bwMode="auto">
          <a:xfrm>
            <a:off x="3152776" y="1736727"/>
            <a:ext cx="3587750" cy="1908175"/>
          </a:xfrm>
          <a:prstGeom prst="rect">
            <a:avLst/>
          </a:prstGeom>
          <a:noFill/>
          <a:ln w="9525">
            <a:miter lim="800000"/>
            <a:headEnd/>
            <a:tailEnd/>
          </a:ln>
          <a:effectLst/>
        </p:spPr>
      </p:pic>
      <p:sp>
        <p:nvSpPr>
          <p:cNvPr id="29" name="Rectangle 28"/>
          <p:cNvSpPr/>
          <p:nvPr/>
        </p:nvSpPr>
        <p:spPr bwMode="auto">
          <a:xfrm>
            <a:off x="920552" y="2024844"/>
            <a:ext cx="2628292" cy="1620180"/>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21" name="Rectangle 20"/>
          <p:cNvSpPr/>
          <p:nvPr/>
        </p:nvSpPr>
        <p:spPr bwMode="auto">
          <a:xfrm>
            <a:off x="560388" y="5085187"/>
            <a:ext cx="6337300" cy="1584175"/>
          </a:xfrm>
          <a:prstGeom prst="rect">
            <a:avLst/>
          </a:prstGeom>
          <a:solidFill>
            <a:schemeClr val="bg2"/>
          </a:solidFill>
          <a:ln w="6350" cap="flat" cmpd="sng" algn="ctr">
            <a:noFill/>
            <a:prstDash val="solid"/>
            <a:round/>
            <a:headEnd type="none" w="med" len="med"/>
            <a:tailEnd type="none" w="med" len="med"/>
          </a:ln>
          <a:effectLst/>
          <a:extLst/>
        </p:spPr>
        <p:txBody>
          <a:bodyPr vert="horz" wrap="square" lIns="72000" tIns="36000" rIns="36000" bIns="144000" numCol="1" rtlCol="0" anchor="t" anchorCtr="0" compatLnSpc="1">
            <a:prstTxWarp prst="textNoShape">
              <a:avLst/>
            </a:prstTxWarp>
          </a:bodyPr>
          <a:lstStyle/>
          <a:p>
            <a:pPr algn="just" eaLnBrk="0" hangingPunct="0"/>
            <a:endParaRPr lang="en-GB" sz="1100" kern="1200" dirty="0">
              <a:solidFill>
                <a:srgbClr val="474747">
                  <a:lumMod val="75000"/>
                </a:srgbClr>
              </a:solidFill>
              <a:latin typeface="Arial" pitchFamily="34" charset="0"/>
              <a:ea typeface="+mn-ea"/>
              <a:cs typeface="Arial" pitchFamily="34" charset="0"/>
            </a:endParaRPr>
          </a:p>
        </p:txBody>
      </p:sp>
      <p:sp>
        <p:nvSpPr>
          <p:cNvPr id="2" name="Title 1"/>
          <p:cNvSpPr>
            <a:spLocks noGrp="1"/>
          </p:cNvSpPr>
          <p:nvPr>
            <p:ph type="title"/>
          </p:nvPr>
        </p:nvSpPr>
        <p:spPr>
          <a:xfrm>
            <a:off x="416497" y="0"/>
            <a:ext cx="6641835" cy="562074"/>
          </a:xfrm>
        </p:spPr>
        <p:txBody>
          <a:bodyPr/>
          <a:lstStyle/>
          <a:p>
            <a:r>
              <a:rPr lang="en-GB" sz="1400" dirty="0" smtClean="0"/>
              <a:t>Key reputation survey findings – Familiarity/Awareness</a:t>
            </a:r>
            <a:endParaRPr lang="en-GB" sz="1400" dirty="0"/>
          </a:p>
        </p:txBody>
      </p:sp>
      <p:pic>
        <p:nvPicPr>
          <p:cNvPr id="37" name="Picture 2"/>
          <p:cNvPicPr>
            <a:picLocks noChangeAspect="1" noChangeArrowheads="1"/>
          </p:cNvPicPr>
          <p:nvPr/>
        </p:nvPicPr>
        <p:blipFill>
          <a:blip r:embed="rId4" cstate="screen"/>
          <a:srcRect/>
          <a:stretch>
            <a:fillRect/>
          </a:stretch>
        </p:blipFill>
        <p:spPr bwMode="auto">
          <a:xfrm>
            <a:off x="603251" y="5198318"/>
            <a:ext cx="6581775" cy="1543050"/>
          </a:xfrm>
          <a:prstGeom prst="rect">
            <a:avLst/>
          </a:prstGeom>
          <a:noFill/>
          <a:ln w="9525">
            <a:miter lim="800000"/>
            <a:headEnd/>
            <a:tailEnd/>
          </a:ln>
          <a:effectLst/>
        </p:spPr>
      </p:pic>
      <p:sp>
        <p:nvSpPr>
          <p:cNvPr id="5" name="TextBox 4"/>
          <p:cNvSpPr txBox="1"/>
          <p:nvPr/>
        </p:nvSpPr>
        <p:spPr>
          <a:xfrm>
            <a:off x="488504" y="4688636"/>
            <a:ext cx="2484400" cy="246221"/>
          </a:xfrm>
          <a:prstGeom prst="rect">
            <a:avLst/>
          </a:prstGeom>
          <a:noFill/>
        </p:spPr>
        <p:txBody>
          <a:bodyPr wrap="square" rtlCol="0">
            <a:spAutoFit/>
          </a:bodyPr>
          <a:lstStyle/>
          <a:p>
            <a:r>
              <a:rPr lang="en-GB" sz="1000" b="1" kern="1200" dirty="0" err="1" smtClean="0">
                <a:solidFill>
                  <a:srgbClr val="1F325E"/>
                </a:solidFill>
                <a:latin typeface="Arial" pitchFamily="34" charset="0"/>
                <a:ea typeface="+mn-ea"/>
                <a:cs typeface="Arial" pitchFamily="34" charset="0"/>
              </a:rPr>
              <a:t>Gorkana</a:t>
            </a:r>
            <a:r>
              <a:rPr lang="en-GB" sz="1000" b="1" kern="1200" dirty="0" smtClean="0">
                <a:solidFill>
                  <a:srgbClr val="1F325E"/>
                </a:solidFill>
                <a:latin typeface="Arial" pitchFamily="34" charset="0"/>
                <a:ea typeface="+mn-ea"/>
                <a:cs typeface="Arial" pitchFamily="34" charset="0"/>
              </a:rPr>
              <a:t> analysis results</a:t>
            </a:r>
            <a:endParaRPr lang="en-GB" sz="1000" b="1" kern="1200" dirty="0">
              <a:solidFill>
                <a:srgbClr val="1F325E"/>
              </a:solidFill>
              <a:latin typeface="Arial" pitchFamily="34" charset="0"/>
              <a:ea typeface="+mn-ea"/>
              <a:cs typeface="Arial" pitchFamily="34" charset="0"/>
            </a:endParaRPr>
          </a:p>
        </p:txBody>
      </p:sp>
      <p:sp>
        <p:nvSpPr>
          <p:cNvPr id="6" name="TextBox 5"/>
          <p:cNvSpPr txBox="1"/>
          <p:nvPr/>
        </p:nvSpPr>
        <p:spPr>
          <a:xfrm>
            <a:off x="488504" y="4884043"/>
            <a:ext cx="2484400" cy="215444"/>
          </a:xfrm>
          <a:prstGeom prst="rect">
            <a:avLst/>
          </a:prstGeom>
          <a:noFill/>
        </p:spPr>
        <p:txBody>
          <a:bodyPr wrap="square" rtlCol="0">
            <a:spAutoFit/>
          </a:bodyPr>
          <a:lstStyle/>
          <a:p>
            <a:r>
              <a:rPr lang="en-GB" sz="800" b="1" kern="1200" dirty="0" smtClean="0">
                <a:solidFill>
                  <a:srgbClr val="1F325E"/>
                </a:solidFill>
                <a:latin typeface="Arial" pitchFamily="34" charset="0"/>
                <a:ea typeface="+mn-ea"/>
                <a:cs typeface="Arial" pitchFamily="34" charset="0"/>
              </a:rPr>
              <a:t>Volume and OTS over time</a:t>
            </a:r>
            <a:endParaRPr lang="en-GB" sz="800" b="1" kern="1200" dirty="0">
              <a:solidFill>
                <a:srgbClr val="1F325E"/>
              </a:solidFill>
              <a:latin typeface="Arial" pitchFamily="34" charset="0"/>
              <a:ea typeface="+mn-ea"/>
              <a:cs typeface="Arial" pitchFamily="34" charset="0"/>
            </a:endParaRPr>
          </a:p>
        </p:txBody>
      </p:sp>
      <p:sp>
        <p:nvSpPr>
          <p:cNvPr id="7" name="TextBox 6"/>
          <p:cNvSpPr txBox="1"/>
          <p:nvPr/>
        </p:nvSpPr>
        <p:spPr>
          <a:xfrm>
            <a:off x="3860230" y="1880828"/>
            <a:ext cx="2484400" cy="215444"/>
          </a:xfrm>
          <a:prstGeom prst="rect">
            <a:avLst/>
          </a:prstGeom>
          <a:noFill/>
        </p:spPr>
        <p:txBody>
          <a:bodyPr wrap="square" rtlCol="0">
            <a:spAutoFit/>
          </a:bodyPr>
          <a:lstStyle/>
          <a:p>
            <a:r>
              <a:rPr lang="en-GB" sz="800" b="1" kern="1200" dirty="0" smtClean="0">
                <a:solidFill>
                  <a:srgbClr val="1F325E"/>
                </a:solidFill>
                <a:latin typeface="Arial" pitchFamily="34" charset="0"/>
                <a:ea typeface="+mn-ea"/>
                <a:cs typeface="Arial" pitchFamily="34" charset="0"/>
              </a:rPr>
              <a:t>Percentage of all UK adults reached</a:t>
            </a:r>
            <a:endParaRPr lang="en-GB" sz="800" b="1" kern="1200" dirty="0">
              <a:solidFill>
                <a:srgbClr val="1F325E"/>
              </a:solidFill>
              <a:latin typeface="Arial" pitchFamily="34" charset="0"/>
              <a:ea typeface="+mn-ea"/>
              <a:cs typeface="Arial" pitchFamily="34" charset="0"/>
            </a:endParaRPr>
          </a:p>
        </p:txBody>
      </p:sp>
      <p:sp>
        <p:nvSpPr>
          <p:cNvPr id="11" name="TextBox 10"/>
          <p:cNvSpPr txBox="1"/>
          <p:nvPr/>
        </p:nvSpPr>
        <p:spPr>
          <a:xfrm>
            <a:off x="7077236" y="5084763"/>
            <a:ext cx="2520280" cy="1600438"/>
          </a:xfrm>
          <a:prstGeom prst="rect">
            <a:avLst/>
          </a:prstGeom>
          <a:solidFill>
            <a:srgbClr val="0070C0">
              <a:alpha val="47000"/>
            </a:srgbClr>
          </a:solidFill>
          <a:ln>
            <a:solidFill>
              <a:schemeClr val="tx2"/>
            </a:solidFill>
          </a:ln>
        </p:spPr>
        <p:txBody>
          <a:bodyPr wrap="square" rtlCol="0">
            <a:spAutoFit/>
          </a:bodyPr>
          <a:lstStyle/>
          <a:p>
            <a:pPr algn="just"/>
            <a:r>
              <a:rPr lang="en-GB" sz="900" b="1" kern="1200" dirty="0" smtClean="0">
                <a:solidFill>
                  <a:srgbClr val="474747"/>
                </a:solidFill>
                <a:latin typeface="Arial" pitchFamily="34" charset="0"/>
                <a:ea typeface="+mn-ea"/>
                <a:cs typeface="Arial" pitchFamily="34" charset="0"/>
              </a:rPr>
              <a:t>Key takeaway: </a:t>
            </a:r>
            <a:endParaRPr lang="en-GB" sz="900" kern="1200" dirty="0" smtClean="0">
              <a:solidFill>
                <a:srgbClr val="474747"/>
              </a:solidFill>
              <a:latin typeface="Arial" pitchFamily="34" charset="0"/>
              <a:ea typeface="+mn-ea"/>
              <a:cs typeface="Arial" pitchFamily="34" charset="0"/>
            </a:endParaRPr>
          </a:p>
          <a:p>
            <a:pPr algn="just"/>
            <a:r>
              <a:rPr lang="en-GB" sz="900" kern="1200" dirty="0" smtClean="0">
                <a:solidFill>
                  <a:srgbClr val="474747"/>
                </a:solidFill>
                <a:latin typeface="Arial" pitchFamily="34" charset="0"/>
                <a:ea typeface="+mn-ea"/>
                <a:cs typeface="Arial" pitchFamily="34" charset="0"/>
              </a:rPr>
              <a:t>Those with a good/high level of familiarity of Slimming World’s products and services </a:t>
            </a:r>
            <a:r>
              <a:rPr lang="en-GB" sz="900" b="1" kern="1200" dirty="0" smtClean="0">
                <a:solidFill>
                  <a:srgbClr val="474747"/>
                </a:solidFill>
                <a:latin typeface="Arial" pitchFamily="34" charset="0"/>
                <a:ea typeface="+mn-ea"/>
                <a:cs typeface="Arial" pitchFamily="34" charset="0"/>
              </a:rPr>
              <a:t>increased five percentage points over the period from 27% to 35%. </a:t>
            </a:r>
          </a:p>
          <a:p>
            <a:pPr algn="just"/>
            <a:endParaRPr lang="en-GB" sz="900" b="1" kern="1200" dirty="0" smtClean="0">
              <a:solidFill>
                <a:srgbClr val="474747"/>
              </a:solidFill>
              <a:latin typeface="Arial" pitchFamily="34" charset="0"/>
              <a:ea typeface="+mn-ea"/>
              <a:cs typeface="Arial" pitchFamily="34" charset="0"/>
            </a:endParaRPr>
          </a:p>
          <a:p>
            <a:pPr algn="just"/>
            <a:r>
              <a:rPr lang="en-GB" sz="900" kern="1200" dirty="0" smtClean="0">
                <a:solidFill>
                  <a:srgbClr val="474747"/>
                </a:solidFill>
                <a:latin typeface="Arial" pitchFamily="34" charset="0"/>
                <a:ea typeface="+mn-ea"/>
                <a:cs typeface="Arial" pitchFamily="34" charset="0"/>
              </a:rPr>
              <a:t>This followed the launch of the ‘Dream Weight’ campaign on 29 December, which kick-started the surge in PR activity, as seen below. </a:t>
            </a:r>
          </a:p>
          <a:p>
            <a:pPr algn="just"/>
            <a:endParaRPr lang="en-GB" sz="800" kern="1200" dirty="0" smtClean="0">
              <a:solidFill>
                <a:srgbClr val="474747"/>
              </a:solidFill>
              <a:latin typeface="Arial" pitchFamily="34" charset="0"/>
              <a:ea typeface="+mn-ea"/>
              <a:cs typeface="Arial" pitchFamily="34" charset="0"/>
            </a:endParaRPr>
          </a:p>
        </p:txBody>
      </p:sp>
      <p:sp>
        <p:nvSpPr>
          <p:cNvPr id="12" name="TextBox 11"/>
          <p:cNvSpPr txBox="1"/>
          <p:nvPr/>
        </p:nvSpPr>
        <p:spPr>
          <a:xfrm>
            <a:off x="7401273" y="2115145"/>
            <a:ext cx="2051793" cy="1061829"/>
          </a:xfrm>
          <a:prstGeom prst="rect">
            <a:avLst/>
          </a:prstGeom>
          <a:noFill/>
          <a:ln>
            <a:noFill/>
          </a:ln>
        </p:spPr>
        <p:txBody>
          <a:bodyPr wrap="square" rtlCol="0">
            <a:spAutoFit/>
          </a:bodyPr>
          <a:lstStyle/>
          <a:p>
            <a:pPr algn="just"/>
            <a:r>
              <a:rPr lang="en-GB" sz="900" b="1" kern="1200" dirty="0" smtClean="0">
                <a:solidFill>
                  <a:srgbClr val="474747"/>
                </a:solidFill>
                <a:latin typeface="Arial" pitchFamily="34" charset="0"/>
                <a:ea typeface="+mn-ea"/>
                <a:cs typeface="Arial" pitchFamily="34" charset="0"/>
              </a:rPr>
              <a:t>Gorkana Reach:</a:t>
            </a:r>
          </a:p>
          <a:p>
            <a:pPr algn="just"/>
            <a:r>
              <a:rPr lang="en-GB" sz="900" kern="1200" dirty="0" smtClean="0">
                <a:solidFill>
                  <a:srgbClr val="474747"/>
                </a:solidFill>
                <a:latin typeface="Arial" pitchFamily="34" charset="0"/>
                <a:ea typeface="+mn-ea"/>
                <a:cs typeface="Arial" pitchFamily="34" charset="0"/>
              </a:rPr>
              <a:t>The reach to all UK adults increased significantly in the post campaign period, with a 15% increase overall.</a:t>
            </a:r>
          </a:p>
          <a:p>
            <a:pPr algn="just"/>
            <a:r>
              <a:rPr lang="en-GB" sz="900" kern="1200" dirty="0" smtClean="0">
                <a:solidFill>
                  <a:srgbClr val="474747"/>
                </a:solidFill>
                <a:latin typeface="Arial" pitchFamily="34" charset="0"/>
                <a:ea typeface="+mn-ea"/>
                <a:cs typeface="Arial" pitchFamily="34" charset="0"/>
              </a:rPr>
              <a:t>This was boosted by campaign coverage appearing in widely read titles.</a:t>
            </a:r>
            <a:endParaRPr lang="en-US" sz="900" kern="1200" dirty="0">
              <a:solidFill>
                <a:srgbClr val="474747"/>
              </a:solidFill>
              <a:latin typeface="Arial" pitchFamily="34" charset="0"/>
              <a:ea typeface="+mn-ea"/>
              <a:cs typeface="Arial" pitchFamily="34" charset="0"/>
            </a:endParaRPr>
          </a:p>
        </p:txBody>
      </p:sp>
      <p:cxnSp>
        <p:nvCxnSpPr>
          <p:cNvPr id="13" name="Straight Arrow Connector 12"/>
          <p:cNvCxnSpPr/>
          <p:nvPr/>
        </p:nvCxnSpPr>
        <p:spPr>
          <a:xfrm flipH="1">
            <a:off x="5421052" y="4364646"/>
            <a:ext cx="1404156" cy="97256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1" idx="2"/>
          </p:cNvCxnSpPr>
          <p:nvPr/>
        </p:nvCxnSpPr>
        <p:spPr>
          <a:xfrm>
            <a:off x="4016896" y="4869160"/>
            <a:ext cx="504056" cy="5760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25208" y="3716340"/>
            <a:ext cx="1836205" cy="1200329"/>
          </a:xfrm>
          <a:prstGeom prst="rect">
            <a:avLst/>
          </a:prstGeom>
          <a:noFill/>
          <a:ln>
            <a:noFill/>
          </a:ln>
        </p:spPr>
        <p:txBody>
          <a:bodyPr wrap="square" rtlCol="0">
            <a:spAutoFit/>
          </a:bodyPr>
          <a:lstStyle/>
          <a:p>
            <a:pPr algn="just"/>
            <a:r>
              <a:rPr lang="en-GB" sz="900" b="1" kern="1200" dirty="0" err="1" smtClean="0">
                <a:solidFill>
                  <a:srgbClr val="474747"/>
                </a:solidFill>
                <a:latin typeface="Arial" pitchFamily="34" charset="0"/>
                <a:ea typeface="+mn-ea"/>
                <a:cs typeface="Arial" pitchFamily="34" charset="0"/>
              </a:rPr>
              <a:t>Gorkana</a:t>
            </a:r>
            <a:r>
              <a:rPr lang="en-GB" sz="900" b="1" kern="1200" dirty="0" smtClean="0">
                <a:solidFill>
                  <a:srgbClr val="474747"/>
                </a:solidFill>
                <a:latin typeface="Arial" pitchFamily="34" charset="0"/>
                <a:ea typeface="+mn-ea"/>
                <a:cs typeface="Arial" pitchFamily="34" charset="0"/>
              </a:rPr>
              <a:t> analysis insight: </a:t>
            </a:r>
          </a:p>
          <a:p>
            <a:pPr algn="just"/>
            <a:r>
              <a:rPr lang="en-GB" sz="900" kern="1200" dirty="0" smtClean="0">
                <a:solidFill>
                  <a:srgbClr val="474747"/>
                </a:solidFill>
                <a:latin typeface="Arial" pitchFamily="34" charset="0"/>
                <a:ea typeface="+mn-ea"/>
                <a:cs typeface="Arial" pitchFamily="34" charset="0"/>
              </a:rPr>
              <a:t>OTS peaked on 10 January, owing to strongly favourable coverage related to the ‘Mr Sleek 2017’ awards, originally featured on </a:t>
            </a:r>
            <a:r>
              <a:rPr lang="en-GB" sz="900" i="1" kern="1200" dirty="0" smtClean="0">
                <a:solidFill>
                  <a:srgbClr val="474747"/>
                </a:solidFill>
                <a:latin typeface="Arial" pitchFamily="34" charset="0"/>
                <a:ea typeface="+mn-ea"/>
                <a:cs typeface="Arial" pitchFamily="34" charset="0"/>
              </a:rPr>
              <a:t>Mail Online </a:t>
            </a:r>
            <a:r>
              <a:rPr lang="en-GB" sz="900" kern="1200" dirty="0" smtClean="0">
                <a:solidFill>
                  <a:srgbClr val="474747"/>
                </a:solidFill>
                <a:latin typeface="Arial" pitchFamily="34" charset="0"/>
                <a:ea typeface="+mn-ea"/>
                <a:cs typeface="Arial" pitchFamily="34" charset="0"/>
              </a:rPr>
              <a:t>and in the</a:t>
            </a:r>
            <a:r>
              <a:rPr lang="en-GB" sz="900" i="1" kern="1200" dirty="0" smtClean="0">
                <a:solidFill>
                  <a:srgbClr val="474747"/>
                </a:solidFill>
                <a:latin typeface="Arial" pitchFamily="34" charset="0"/>
                <a:ea typeface="+mn-ea"/>
                <a:cs typeface="Arial" pitchFamily="34" charset="0"/>
              </a:rPr>
              <a:t> Daily Mirror</a:t>
            </a:r>
            <a:r>
              <a:rPr lang="en-GB" sz="900" kern="1200" dirty="0" smtClean="0">
                <a:solidFill>
                  <a:srgbClr val="474747"/>
                </a:solidFill>
                <a:latin typeface="Arial" pitchFamily="34" charset="0"/>
                <a:ea typeface="+mn-ea"/>
                <a:cs typeface="Arial" pitchFamily="34" charset="0"/>
              </a:rPr>
              <a:t>, both widely read titles.</a:t>
            </a:r>
            <a:endParaRPr lang="en-US" sz="900" kern="1200" dirty="0">
              <a:solidFill>
                <a:srgbClr val="474747"/>
              </a:solidFill>
              <a:latin typeface="Arial" pitchFamily="34" charset="0"/>
              <a:ea typeface="+mn-ea"/>
              <a:cs typeface="Arial" pitchFamily="34" charset="0"/>
            </a:endParaRPr>
          </a:p>
        </p:txBody>
      </p:sp>
      <p:sp>
        <p:nvSpPr>
          <p:cNvPr id="19" name="TextBox 18"/>
          <p:cNvSpPr txBox="1"/>
          <p:nvPr/>
        </p:nvSpPr>
        <p:spPr>
          <a:xfrm>
            <a:off x="452500" y="512675"/>
            <a:ext cx="3060340" cy="215444"/>
          </a:xfrm>
          <a:prstGeom prst="rect">
            <a:avLst/>
          </a:prstGeom>
          <a:noFill/>
        </p:spPr>
        <p:txBody>
          <a:bodyPr wrap="square" rtlCol="0">
            <a:spAutoFit/>
          </a:bodyPr>
          <a:lstStyle/>
          <a:p>
            <a:r>
              <a:rPr lang="en-GB" sz="800" b="1" kern="1200" dirty="0" smtClean="0">
                <a:solidFill>
                  <a:srgbClr val="474747"/>
                </a:solidFill>
                <a:latin typeface="Arial" pitchFamily="34" charset="0"/>
                <a:ea typeface="+mn-ea"/>
                <a:cs typeface="Arial" pitchFamily="34" charset="0"/>
              </a:rPr>
              <a:t>Question 1. How familiar are you with Slimming World?</a:t>
            </a:r>
            <a:endParaRPr lang="en-GB" sz="800" b="1" kern="1200" dirty="0">
              <a:solidFill>
                <a:srgbClr val="474747"/>
              </a:solidFill>
              <a:latin typeface="Arial" pitchFamily="34" charset="0"/>
              <a:ea typeface="+mn-ea"/>
              <a:cs typeface="Arial" pitchFamily="34" charset="0"/>
            </a:endParaRPr>
          </a:p>
        </p:txBody>
      </p:sp>
      <p:cxnSp>
        <p:nvCxnSpPr>
          <p:cNvPr id="43" name="Straight Connector 42"/>
          <p:cNvCxnSpPr/>
          <p:nvPr/>
        </p:nvCxnSpPr>
        <p:spPr>
          <a:xfrm>
            <a:off x="4628964" y="5085063"/>
            <a:ext cx="0" cy="158402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645189" y="2312876"/>
            <a:ext cx="756084" cy="3600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16696" y="3716339"/>
            <a:ext cx="3600400" cy="1200329"/>
          </a:xfrm>
          <a:prstGeom prst="rect">
            <a:avLst/>
          </a:prstGeom>
          <a:noFill/>
          <a:ln>
            <a:noFill/>
          </a:ln>
        </p:spPr>
        <p:txBody>
          <a:bodyPr wrap="square" rtlCol="0">
            <a:spAutoFit/>
          </a:bodyPr>
          <a:lstStyle/>
          <a:p>
            <a:pPr algn="just"/>
            <a:r>
              <a:rPr lang="en-GB" sz="900" b="1" kern="1200" dirty="0" err="1" smtClean="0">
                <a:solidFill>
                  <a:srgbClr val="474747"/>
                </a:solidFill>
                <a:latin typeface="Arial" pitchFamily="34" charset="0"/>
                <a:ea typeface="+mn-ea"/>
                <a:cs typeface="Arial" pitchFamily="34" charset="0"/>
              </a:rPr>
              <a:t>Gorkana</a:t>
            </a:r>
            <a:r>
              <a:rPr lang="en-GB" sz="900" b="1" kern="1200" dirty="0" smtClean="0">
                <a:solidFill>
                  <a:srgbClr val="474747"/>
                </a:solidFill>
                <a:latin typeface="Arial" pitchFamily="34" charset="0"/>
                <a:ea typeface="+mn-ea"/>
                <a:cs typeface="Arial" pitchFamily="34" charset="0"/>
              </a:rPr>
              <a:t> analysis insight: </a:t>
            </a:r>
          </a:p>
          <a:p>
            <a:pPr algn="just"/>
            <a:r>
              <a:rPr lang="en-GB" sz="900" kern="1200" dirty="0" smtClean="0">
                <a:solidFill>
                  <a:srgbClr val="474747"/>
                </a:solidFill>
                <a:latin typeface="Arial" pitchFamily="34" charset="0"/>
                <a:ea typeface="+mn-ea"/>
                <a:cs typeface="Arial" pitchFamily="34" charset="0"/>
              </a:rPr>
              <a:t>Coverage related to the ‘Dream Weight’ campaign peaked on 29</a:t>
            </a:r>
            <a:r>
              <a:rPr lang="en-GB" sz="900" kern="1200" baseline="30000" dirty="0" smtClean="0">
                <a:solidFill>
                  <a:srgbClr val="474747"/>
                </a:solidFill>
                <a:latin typeface="Arial" pitchFamily="34" charset="0"/>
                <a:ea typeface="+mn-ea"/>
                <a:cs typeface="Arial" pitchFamily="34" charset="0"/>
              </a:rPr>
              <a:t>th</a:t>
            </a:r>
            <a:r>
              <a:rPr lang="en-GB" sz="900" kern="1200" dirty="0" smtClean="0">
                <a:solidFill>
                  <a:srgbClr val="474747"/>
                </a:solidFill>
                <a:latin typeface="Arial" pitchFamily="34" charset="0"/>
                <a:ea typeface="+mn-ea"/>
                <a:cs typeface="Arial" pitchFamily="34" charset="0"/>
              </a:rPr>
              <a:t> December, the date of the campaign launch. National print titles were the top media type to feature the campaign, with high readership publications including </a:t>
            </a:r>
            <a:r>
              <a:rPr lang="en-GB" sz="900" i="1" kern="1200" dirty="0" smtClean="0">
                <a:solidFill>
                  <a:srgbClr val="474747"/>
                </a:solidFill>
                <a:latin typeface="Arial" pitchFamily="34" charset="0"/>
                <a:ea typeface="+mn-ea"/>
                <a:cs typeface="Arial" pitchFamily="34" charset="0"/>
              </a:rPr>
              <a:t>The Sun </a:t>
            </a:r>
            <a:r>
              <a:rPr lang="en-GB" sz="900" kern="1200" dirty="0" smtClean="0">
                <a:solidFill>
                  <a:srgbClr val="474747"/>
                </a:solidFill>
                <a:latin typeface="Arial" pitchFamily="34" charset="0"/>
                <a:ea typeface="+mn-ea"/>
                <a:cs typeface="Arial" pitchFamily="34" charset="0"/>
              </a:rPr>
              <a:t>and </a:t>
            </a:r>
            <a:r>
              <a:rPr lang="en-GB" sz="900" i="1" kern="1200" dirty="0" smtClean="0">
                <a:solidFill>
                  <a:srgbClr val="474747"/>
                </a:solidFill>
                <a:latin typeface="Arial" pitchFamily="34" charset="0"/>
                <a:ea typeface="+mn-ea"/>
                <a:cs typeface="Arial" pitchFamily="34" charset="0"/>
              </a:rPr>
              <a:t>The Daily Mail </a:t>
            </a:r>
            <a:r>
              <a:rPr lang="en-GB" sz="900" kern="1200" dirty="0" smtClean="0">
                <a:solidFill>
                  <a:srgbClr val="474747"/>
                </a:solidFill>
                <a:latin typeface="Arial" pitchFamily="34" charset="0"/>
                <a:ea typeface="+mn-ea"/>
                <a:cs typeface="Arial" pitchFamily="34" charset="0"/>
              </a:rPr>
              <a:t>discussing the Slimming World obesity study in strongly favourable tones. The company’s website received 1,108 entry sessions, with an 8.48% conversion rate generated by this campaign. </a:t>
            </a:r>
            <a:endParaRPr lang="en-US" sz="900" kern="1200" dirty="0">
              <a:solidFill>
                <a:srgbClr val="474747"/>
              </a:solidFill>
              <a:latin typeface="Arial" pitchFamily="34" charset="0"/>
              <a:ea typeface="+mn-ea"/>
              <a:cs typeface="Arial" pitchFamily="34" charset="0"/>
            </a:endParaRPr>
          </a:p>
        </p:txBody>
      </p:sp>
      <p:sp>
        <p:nvSpPr>
          <p:cNvPr id="26" name="Rounded Rectangle 25"/>
          <p:cNvSpPr/>
          <p:nvPr/>
        </p:nvSpPr>
        <p:spPr>
          <a:xfrm>
            <a:off x="992560" y="728700"/>
            <a:ext cx="2736304" cy="1044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a:solidFill>
                <a:srgbClr val="FFFFFF"/>
              </a:solidFill>
            </a:endParaRPr>
          </a:p>
        </p:txBody>
      </p:sp>
      <p:sp>
        <p:nvSpPr>
          <p:cNvPr id="27" name="Down Arrow 26"/>
          <p:cNvSpPr/>
          <p:nvPr/>
        </p:nvSpPr>
        <p:spPr>
          <a:xfrm>
            <a:off x="2288705" y="1808164"/>
            <a:ext cx="108421" cy="360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a:solidFill>
                <a:srgbClr val="FFFFFF"/>
              </a:solidFill>
            </a:endParaRPr>
          </a:p>
        </p:txBody>
      </p:sp>
      <p:pic>
        <p:nvPicPr>
          <p:cNvPr id="30" name="Picture 4"/>
          <p:cNvPicPr>
            <a:picLocks noChangeAspect="1" noChangeArrowheads="1"/>
          </p:cNvPicPr>
          <p:nvPr/>
        </p:nvPicPr>
        <p:blipFill>
          <a:blip r:embed="rId5" cstate="screen"/>
          <a:srcRect/>
          <a:stretch>
            <a:fillRect/>
          </a:stretch>
        </p:blipFill>
        <p:spPr bwMode="auto">
          <a:xfrm>
            <a:off x="1173163" y="2116140"/>
            <a:ext cx="2114550" cy="1457325"/>
          </a:xfrm>
          <a:prstGeom prst="rect">
            <a:avLst/>
          </a:prstGeom>
          <a:noFill/>
          <a:ln w="9525">
            <a:miter lim="800000"/>
            <a:headEnd/>
            <a:tailEnd/>
          </a:ln>
          <a:effectLst/>
        </p:spPr>
      </p:pic>
      <p:sp>
        <p:nvSpPr>
          <p:cNvPr id="33" name="Down Arrow 32"/>
          <p:cNvSpPr/>
          <p:nvPr/>
        </p:nvSpPr>
        <p:spPr>
          <a:xfrm>
            <a:off x="884549" y="3645024"/>
            <a:ext cx="216024" cy="10617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a:solidFill>
                <a:srgbClr val="FFFFFF"/>
              </a:solidFill>
            </a:endParaRPr>
          </a:p>
        </p:txBody>
      </p:sp>
      <p:sp>
        <p:nvSpPr>
          <p:cNvPr id="38" name="TextBox 37"/>
          <p:cNvSpPr txBox="1"/>
          <p:nvPr/>
        </p:nvSpPr>
        <p:spPr>
          <a:xfrm>
            <a:off x="7185249" y="96888"/>
            <a:ext cx="1148071" cy="307777"/>
          </a:xfrm>
          <a:prstGeom prst="rect">
            <a:avLst/>
          </a:prstGeom>
          <a:noFill/>
        </p:spPr>
        <p:txBody>
          <a:bodyPr wrap="none" rtlCol="0">
            <a:spAutoFit/>
          </a:bodyPr>
          <a:lstStyle/>
          <a:p>
            <a:r>
              <a:rPr lang="en-GB" b="1" dirty="0" smtClean="0">
                <a:solidFill>
                  <a:schemeClr val="tx1"/>
                </a:solidFill>
              </a:rPr>
              <a:t>Appendix 3</a:t>
            </a:r>
            <a:endParaRPr lang="en-GB"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880993" y="2852936"/>
            <a:ext cx="4609083" cy="2304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21" name="Picture 3"/>
          <p:cNvPicPr>
            <a:picLocks noChangeAspect="1" noChangeArrowheads="1"/>
          </p:cNvPicPr>
          <p:nvPr/>
        </p:nvPicPr>
        <p:blipFill>
          <a:blip r:embed="rId2" cstate="screen"/>
          <a:srcRect/>
          <a:stretch>
            <a:fillRect/>
          </a:stretch>
        </p:blipFill>
        <p:spPr bwMode="auto">
          <a:xfrm>
            <a:off x="4254501" y="2935288"/>
            <a:ext cx="5343525" cy="2228850"/>
          </a:xfrm>
          <a:prstGeom prst="rect">
            <a:avLst/>
          </a:prstGeom>
          <a:noFill/>
          <a:ln w="9525">
            <a:miter lim="800000"/>
            <a:headEnd/>
            <a:tailEnd/>
          </a:ln>
          <a:effectLst/>
        </p:spPr>
      </p:pic>
      <p:sp>
        <p:nvSpPr>
          <p:cNvPr id="12" name="Down Arrow 11"/>
          <p:cNvSpPr/>
          <p:nvPr/>
        </p:nvSpPr>
        <p:spPr>
          <a:xfrm rot="4088407">
            <a:off x="4363797" y="4550779"/>
            <a:ext cx="252028" cy="1183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a:solidFill>
                <a:srgbClr val="FFFFFF"/>
              </a:solidFill>
            </a:endParaRPr>
          </a:p>
        </p:txBody>
      </p:sp>
      <p:sp>
        <p:nvSpPr>
          <p:cNvPr id="14" name="Rectangle 13"/>
          <p:cNvSpPr/>
          <p:nvPr/>
        </p:nvSpPr>
        <p:spPr>
          <a:xfrm>
            <a:off x="524508" y="5063231"/>
            <a:ext cx="3384376" cy="1692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49" name="Rectangle 48"/>
          <p:cNvSpPr/>
          <p:nvPr/>
        </p:nvSpPr>
        <p:spPr>
          <a:xfrm>
            <a:off x="488504" y="512676"/>
            <a:ext cx="9001571" cy="22682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20" name="Picture 2"/>
          <p:cNvPicPr>
            <a:picLocks noChangeAspect="1" noChangeArrowheads="1"/>
          </p:cNvPicPr>
          <p:nvPr/>
        </p:nvPicPr>
        <p:blipFill>
          <a:blip r:embed="rId3" cstate="screen"/>
          <a:srcRect/>
          <a:stretch>
            <a:fillRect/>
          </a:stretch>
        </p:blipFill>
        <p:spPr bwMode="auto">
          <a:xfrm>
            <a:off x="812800" y="657226"/>
            <a:ext cx="8496300" cy="2124075"/>
          </a:xfrm>
          <a:prstGeom prst="rect">
            <a:avLst/>
          </a:prstGeom>
          <a:noFill/>
          <a:ln w="9525">
            <a:miter lim="800000"/>
            <a:headEnd/>
            <a:tailEnd/>
          </a:ln>
          <a:effectLst/>
        </p:spPr>
      </p:pic>
      <p:cxnSp>
        <p:nvCxnSpPr>
          <p:cNvPr id="33" name="Straight Arrow Connector 32"/>
          <p:cNvCxnSpPr/>
          <p:nvPr/>
        </p:nvCxnSpPr>
        <p:spPr>
          <a:xfrm flipH="1" flipV="1">
            <a:off x="2612741" y="2564904"/>
            <a:ext cx="396044" cy="43204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08784" y="2636912"/>
            <a:ext cx="1368153" cy="36004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416497" y="44624"/>
            <a:ext cx="6641835" cy="404664"/>
          </a:xfrm>
        </p:spPr>
        <p:txBody>
          <a:bodyPr/>
          <a:lstStyle/>
          <a:p>
            <a:r>
              <a:rPr lang="en-GB" sz="1400" dirty="0" smtClean="0"/>
              <a:t>Key reputation survey findings – Reputation of Slimming World</a:t>
            </a:r>
            <a:endParaRPr lang="en-GB" sz="1400" dirty="0"/>
          </a:p>
        </p:txBody>
      </p:sp>
      <p:sp>
        <p:nvSpPr>
          <p:cNvPr id="52" name="TextBox 51"/>
          <p:cNvSpPr txBox="1"/>
          <p:nvPr/>
        </p:nvSpPr>
        <p:spPr>
          <a:xfrm>
            <a:off x="452500" y="512676"/>
            <a:ext cx="6804756" cy="215444"/>
          </a:xfrm>
          <a:prstGeom prst="rect">
            <a:avLst/>
          </a:prstGeom>
          <a:noFill/>
        </p:spPr>
        <p:txBody>
          <a:bodyPr wrap="square" rtlCol="0">
            <a:spAutoFit/>
          </a:bodyPr>
          <a:lstStyle/>
          <a:p>
            <a:r>
              <a:rPr lang="en-GB" sz="800" b="1" kern="1200" dirty="0" smtClean="0">
                <a:solidFill>
                  <a:srgbClr val="474747"/>
                </a:solidFill>
                <a:latin typeface="Arial" pitchFamily="34" charset="0"/>
                <a:ea typeface="+mn-ea"/>
                <a:cs typeface="Arial" pitchFamily="34" charset="0"/>
              </a:rPr>
              <a:t>Question 3. Where do you place the reputation of Slimming World?</a:t>
            </a:r>
            <a:endParaRPr lang="en-GB" sz="800" b="1" kern="1200" dirty="0">
              <a:solidFill>
                <a:srgbClr val="474747"/>
              </a:solidFill>
              <a:latin typeface="Arial" pitchFamily="34" charset="0"/>
              <a:ea typeface="+mn-ea"/>
              <a:cs typeface="Arial" pitchFamily="34" charset="0"/>
            </a:endParaRPr>
          </a:p>
        </p:txBody>
      </p:sp>
      <p:sp>
        <p:nvSpPr>
          <p:cNvPr id="55" name="Down Arrow 54"/>
          <p:cNvSpPr/>
          <p:nvPr/>
        </p:nvSpPr>
        <p:spPr>
          <a:xfrm rot="16200000">
            <a:off x="4412943" y="4139556"/>
            <a:ext cx="252028" cy="684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a:solidFill>
                <a:srgbClr val="FFFFFF"/>
              </a:solidFill>
            </a:endParaRPr>
          </a:p>
        </p:txBody>
      </p:sp>
      <p:sp>
        <p:nvSpPr>
          <p:cNvPr id="32" name="TextBox 31"/>
          <p:cNvSpPr txBox="1"/>
          <p:nvPr/>
        </p:nvSpPr>
        <p:spPr>
          <a:xfrm>
            <a:off x="488504" y="2996953"/>
            <a:ext cx="3708413" cy="1908215"/>
          </a:xfrm>
          <a:prstGeom prst="rect">
            <a:avLst/>
          </a:prstGeom>
          <a:solidFill>
            <a:srgbClr val="0070C0">
              <a:alpha val="47000"/>
            </a:srgbClr>
          </a:solidFill>
          <a:ln>
            <a:solidFill>
              <a:schemeClr val="tx2"/>
            </a:solidFill>
          </a:ln>
        </p:spPr>
        <p:txBody>
          <a:bodyPr wrap="square" rtlCol="0">
            <a:spAutoFit/>
          </a:bodyPr>
          <a:lstStyle/>
          <a:p>
            <a:pPr algn="just"/>
            <a:r>
              <a:rPr lang="en-GB" sz="900" b="1" kern="1200" dirty="0" smtClean="0">
                <a:solidFill>
                  <a:srgbClr val="474747"/>
                </a:solidFill>
                <a:latin typeface="Arial" pitchFamily="34" charset="0"/>
                <a:ea typeface="+mn-ea"/>
                <a:cs typeface="Arial" pitchFamily="34" charset="0"/>
              </a:rPr>
              <a:t>Key takeaway: </a:t>
            </a:r>
          </a:p>
          <a:p>
            <a:pPr algn="just"/>
            <a:r>
              <a:rPr lang="en-GB" sz="900" kern="1200" dirty="0" smtClean="0">
                <a:solidFill>
                  <a:srgbClr val="474747"/>
                </a:solidFill>
                <a:latin typeface="Arial" pitchFamily="34" charset="0"/>
                <a:ea typeface="+mn-ea"/>
                <a:cs typeface="Arial" pitchFamily="34" charset="0"/>
              </a:rPr>
              <a:t>The  highly positive perception of Slimming World increased by 14 percentage points, as indifference towards the brand decreased by 10, following the proactive communications activities over the Christmas period. </a:t>
            </a:r>
          </a:p>
          <a:p>
            <a:pPr algn="just"/>
            <a:r>
              <a:rPr lang="en-GB" sz="900" kern="1200" dirty="0" smtClean="0">
                <a:solidFill>
                  <a:srgbClr val="474747"/>
                </a:solidFill>
                <a:latin typeface="Arial" pitchFamily="34" charset="0"/>
                <a:ea typeface="+mn-ea"/>
                <a:cs typeface="Arial" pitchFamily="34" charset="0"/>
              </a:rPr>
              <a:t>When combined, the </a:t>
            </a:r>
            <a:r>
              <a:rPr lang="en-GB" sz="900" b="1" kern="1200" dirty="0" smtClean="0">
                <a:solidFill>
                  <a:srgbClr val="474747"/>
                </a:solidFill>
                <a:latin typeface="Arial" pitchFamily="34" charset="0"/>
                <a:ea typeface="+mn-ea"/>
                <a:cs typeface="Arial" pitchFamily="34" charset="0"/>
              </a:rPr>
              <a:t>% of people saying that Slimming World has a (very or slightly) positive reputation increased from 61% to 73%. </a:t>
            </a:r>
          </a:p>
          <a:p>
            <a:pPr indent="-85725" algn="just">
              <a:spcBef>
                <a:spcPts val="600"/>
              </a:spcBef>
            </a:pPr>
            <a:r>
              <a:rPr lang="en-GB" sz="900" b="1" kern="1200" dirty="0" smtClean="0">
                <a:solidFill>
                  <a:srgbClr val="474747"/>
                </a:solidFill>
                <a:latin typeface="Arial" pitchFamily="34" charset="0"/>
                <a:ea typeface="+mn-ea"/>
                <a:cs typeface="Arial" pitchFamily="34" charset="0"/>
              </a:rPr>
              <a:t>The biggest increase came from men </a:t>
            </a:r>
            <a:r>
              <a:rPr lang="en-GB" sz="900" kern="1200" dirty="0" smtClean="0">
                <a:solidFill>
                  <a:srgbClr val="474747"/>
                </a:solidFill>
                <a:latin typeface="Arial" pitchFamily="34" charset="0"/>
                <a:ea typeface="+mn-ea"/>
                <a:cs typeface="Arial" pitchFamily="34" charset="0"/>
              </a:rPr>
              <a:t>who went from a minority thinking SW had a positive reputation (49%) to a clear majority (62%).</a:t>
            </a:r>
          </a:p>
          <a:p>
            <a:pPr indent="-85725" algn="just">
              <a:spcBef>
                <a:spcPts val="600"/>
              </a:spcBef>
            </a:pPr>
            <a:r>
              <a:rPr lang="en-GB" sz="900" kern="1200" dirty="0" smtClean="0">
                <a:solidFill>
                  <a:srgbClr val="474747"/>
                </a:solidFill>
                <a:latin typeface="Arial" pitchFamily="34" charset="0"/>
                <a:ea typeface="+mn-ea"/>
                <a:cs typeface="Arial" pitchFamily="34" charset="0"/>
              </a:rPr>
              <a:t>This correlates with an </a:t>
            </a:r>
            <a:r>
              <a:rPr lang="en-GB" sz="900" b="1" kern="1200" dirty="0" smtClean="0">
                <a:solidFill>
                  <a:srgbClr val="474747"/>
                </a:solidFill>
                <a:latin typeface="Arial" pitchFamily="34" charset="0"/>
                <a:ea typeface="+mn-ea"/>
                <a:cs typeface="Arial" pitchFamily="34" charset="0"/>
              </a:rPr>
              <a:t>additional 27 percentage point increase in reach to men </a:t>
            </a:r>
            <a:r>
              <a:rPr lang="en-GB" sz="900" kern="1200" dirty="0" smtClean="0">
                <a:solidFill>
                  <a:srgbClr val="474747"/>
                </a:solidFill>
                <a:latin typeface="Arial" pitchFamily="34" charset="0"/>
                <a:ea typeface="+mn-ea"/>
                <a:cs typeface="Arial" pitchFamily="34" charset="0"/>
              </a:rPr>
              <a:t>in comparison to women in the post campaign period. </a:t>
            </a:r>
          </a:p>
        </p:txBody>
      </p:sp>
      <p:pic>
        <p:nvPicPr>
          <p:cNvPr id="22" name="Picture 4"/>
          <p:cNvPicPr>
            <a:picLocks noChangeAspect="1" noChangeArrowheads="1"/>
          </p:cNvPicPr>
          <p:nvPr/>
        </p:nvPicPr>
        <p:blipFill>
          <a:blip r:embed="rId4" cstate="screen"/>
          <a:srcRect/>
          <a:stretch>
            <a:fillRect/>
          </a:stretch>
        </p:blipFill>
        <p:spPr bwMode="auto">
          <a:xfrm>
            <a:off x="574676" y="4905377"/>
            <a:ext cx="3209925" cy="1876425"/>
          </a:xfrm>
          <a:prstGeom prst="rect">
            <a:avLst/>
          </a:prstGeom>
          <a:noFill/>
          <a:ln w="9525">
            <a:miter lim="800000"/>
            <a:headEnd/>
            <a:tailEnd/>
          </a:ln>
          <a:effectLst/>
        </p:spPr>
      </p:pic>
      <p:sp>
        <p:nvSpPr>
          <p:cNvPr id="15" name="Rectangle 14"/>
          <p:cNvSpPr/>
          <p:nvPr/>
        </p:nvSpPr>
        <p:spPr>
          <a:xfrm>
            <a:off x="4880993" y="5300628"/>
            <a:ext cx="4609083" cy="1476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16" name="TextBox 15"/>
          <p:cNvSpPr txBox="1"/>
          <p:nvPr/>
        </p:nvSpPr>
        <p:spPr>
          <a:xfrm>
            <a:off x="4844989" y="5265205"/>
            <a:ext cx="4573079" cy="2108269"/>
          </a:xfrm>
          <a:prstGeom prst="rect">
            <a:avLst/>
          </a:prstGeom>
          <a:noFill/>
        </p:spPr>
        <p:txBody>
          <a:bodyPr wrap="square" rtlCol="0">
            <a:spAutoFit/>
          </a:bodyPr>
          <a:lstStyle/>
          <a:p>
            <a:pPr algn="just" eaLnBrk="0" hangingPunct="0">
              <a:spcAft>
                <a:spcPts val="600"/>
              </a:spcAft>
            </a:pPr>
            <a:r>
              <a:rPr lang="en-GB" sz="900" kern="1200" dirty="0" smtClean="0">
                <a:solidFill>
                  <a:srgbClr val="474747"/>
                </a:solidFill>
                <a:latin typeface="Arial" pitchFamily="34" charset="0"/>
                <a:ea typeface="+mn-ea"/>
                <a:cs typeface="Arial" pitchFamily="34" charset="0"/>
              </a:rPr>
              <a:t>Coverage for the ‘Mr Sleek 2017’ awards reached a peak on  January  10</a:t>
            </a:r>
            <a:r>
              <a:rPr lang="en-GB" sz="900" kern="1200" baseline="30000" dirty="0" smtClean="0">
                <a:solidFill>
                  <a:srgbClr val="474747"/>
                </a:solidFill>
                <a:latin typeface="Arial" pitchFamily="34" charset="0"/>
                <a:ea typeface="+mn-ea"/>
                <a:cs typeface="Arial" pitchFamily="34" charset="0"/>
              </a:rPr>
              <a:t>th</a:t>
            </a:r>
            <a:r>
              <a:rPr lang="en-GB" sz="900" kern="1200" dirty="0" smtClean="0">
                <a:solidFill>
                  <a:srgbClr val="474747"/>
                </a:solidFill>
                <a:latin typeface="Arial" pitchFamily="34" charset="0"/>
                <a:ea typeface="+mn-ea"/>
                <a:cs typeface="Arial" pitchFamily="34" charset="0"/>
              </a:rPr>
              <a:t>, seeing 5 articles. These were driven by Liam Smith’s weight-loss journey, discussed in high-readership titles such as </a:t>
            </a:r>
            <a:r>
              <a:rPr lang="en-GB" sz="900" i="1" kern="1200" dirty="0" smtClean="0">
                <a:solidFill>
                  <a:srgbClr val="474747"/>
                </a:solidFill>
                <a:latin typeface="Arial" pitchFamily="34" charset="0"/>
                <a:ea typeface="+mn-ea"/>
                <a:cs typeface="Arial" pitchFamily="34" charset="0"/>
              </a:rPr>
              <a:t>Mail Online </a:t>
            </a:r>
            <a:r>
              <a:rPr lang="en-GB" sz="900" kern="1200" dirty="0" smtClean="0">
                <a:solidFill>
                  <a:srgbClr val="474747"/>
                </a:solidFill>
                <a:latin typeface="Arial" pitchFamily="34" charset="0"/>
                <a:ea typeface="+mn-ea"/>
                <a:cs typeface="Arial" pitchFamily="34" charset="0"/>
              </a:rPr>
              <a:t>and </a:t>
            </a:r>
            <a:r>
              <a:rPr lang="en-GB" sz="900" i="1" kern="1200" dirty="0" smtClean="0">
                <a:solidFill>
                  <a:srgbClr val="474747"/>
                </a:solidFill>
                <a:latin typeface="Arial" pitchFamily="34" charset="0"/>
                <a:ea typeface="+mn-ea"/>
                <a:cs typeface="Arial" pitchFamily="34" charset="0"/>
              </a:rPr>
              <a:t>BT Online</a:t>
            </a:r>
            <a:r>
              <a:rPr lang="en-GB" sz="900" kern="1200" dirty="0" smtClean="0">
                <a:solidFill>
                  <a:srgbClr val="474747"/>
                </a:solidFill>
                <a:latin typeface="Arial" pitchFamily="34" charset="0"/>
                <a:ea typeface="+mn-ea"/>
                <a:cs typeface="Arial" pitchFamily="34" charset="0"/>
              </a:rPr>
              <a:t>. The articles commented that Mr Smith had been named Mr Sleek 2017, noting he had </a:t>
            </a:r>
            <a:r>
              <a:rPr lang="en-GB" sz="900" i="1" kern="1200" dirty="0" smtClean="0">
                <a:solidFill>
                  <a:srgbClr val="474747"/>
                </a:solidFill>
                <a:latin typeface="Arial" pitchFamily="34" charset="0"/>
                <a:ea typeface="+mn-ea"/>
                <a:cs typeface="Arial" pitchFamily="34" charset="0"/>
              </a:rPr>
              <a:t>“dropped from 19st to 13st”</a:t>
            </a:r>
            <a:r>
              <a:rPr lang="en-GB" sz="900" kern="1200" dirty="0" smtClean="0">
                <a:solidFill>
                  <a:srgbClr val="474747"/>
                </a:solidFill>
                <a:latin typeface="Arial" pitchFamily="34" charset="0"/>
                <a:ea typeface="+mn-ea"/>
                <a:cs typeface="Arial" pitchFamily="34" charset="0"/>
              </a:rPr>
              <a:t>, and had become a Slimming World consultant following his success. This content reached 17% of the UK adult population, and generated 2,712 sessions on the Slimming World website, with a conversion rate of 1.1%. </a:t>
            </a:r>
          </a:p>
          <a:p>
            <a:pPr algn="just" eaLnBrk="0" hangingPunct="0">
              <a:spcAft>
                <a:spcPts val="600"/>
              </a:spcAft>
            </a:pPr>
            <a:r>
              <a:rPr lang="en-GB" sz="900" kern="1200" dirty="0" smtClean="0">
                <a:solidFill>
                  <a:srgbClr val="474747"/>
                </a:solidFill>
                <a:latin typeface="Arial" pitchFamily="34" charset="0"/>
                <a:ea typeface="+mn-ea"/>
                <a:cs typeface="Arial" pitchFamily="34" charset="0"/>
              </a:rPr>
              <a:t>The reach to males also increased, by over a quarter (27 percentage points) in the second reporting period, led by reports of the campaign appearing in the </a:t>
            </a:r>
            <a:r>
              <a:rPr lang="en-GB" sz="900" i="1" kern="1200" dirty="0" smtClean="0">
                <a:solidFill>
                  <a:srgbClr val="474747"/>
                </a:solidFill>
                <a:latin typeface="Arial" pitchFamily="34" charset="0"/>
                <a:ea typeface="+mn-ea"/>
                <a:cs typeface="Arial" pitchFamily="34" charset="0"/>
              </a:rPr>
              <a:t>Daily Mail</a:t>
            </a:r>
            <a:r>
              <a:rPr lang="en-GB" sz="900" kern="1200" dirty="0" smtClean="0">
                <a:solidFill>
                  <a:srgbClr val="474747"/>
                </a:solidFill>
                <a:latin typeface="Arial" pitchFamily="34" charset="0"/>
                <a:ea typeface="+mn-ea"/>
                <a:cs typeface="Arial" pitchFamily="34" charset="0"/>
              </a:rPr>
              <a:t> and </a:t>
            </a:r>
            <a:r>
              <a:rPr lang="en-GB" sz="900" i="1" kern="1200" dirty="0" smtClean="0">
                <a:solidFill>
                  <a:srgbClr val="474747"/>
                </a:solidFill>
                <a:latin typeface="Arial" pitchFamily="34" charset="0"/>
                <a:ea typeface="+mn-ea"/>
                <a:cs typeface="Arial" pitchFamily="34" charset="0"/>
              </a:rPr>
              <a:t>The Daily Telegraph </a:t>
            </a:r>
            <a:r>
              <a:rPr lang="en-GB" sz="900" kern="1200" dirty="0" smtClean="0">
                <a:solidFill>
                  <a:srgbClr val="474747"/>
                </a:solidFill>
                <a:latin typeface="Arial" pitchFamily="34" charset="0"/>
                <a:ea typeface="+mn-ea"/>
                <a:cs typeface="Arial" pitchFamily="34" charset="0"/>
              </a:rPr>
              <a:t>(23% and 14% of this audience reads these titles daily). </a:t>
            </a:r>
          </a:p>
          <a:p>
            <a:pPr algn="just" eaLnBrk="0" hangingPunct="0">
              <a:spcAft>
                <a:spcPts val="600"/>
              </a:spcAft>
            </a:pPr>
            <a:endParaRPr lang="en-GB" sz="800" i="1" kern="1200" dirty="0" smtClean="0">
              <a:solidFill>
                <a:srgbClr val="FF0000"/>
              </a:solidFill>
              <a:latin typeface="Arial" pitchFamily="34" charset="0"/>
              <a:ea typeface="+mn-ea"/>
              <a:cs typeface="Arial" pitchFamily="34" charset="0"/>
            </a:endParaRPr>
          </a:p>
          <a:p>
            <a:endParaRPr lang="en-GB" sz="1800" kern="1200" dirty="0">
              <a:solidFill>
                <a:srgbClr val="1F325E"/>
              </a:solidFill>
              <a:latin typeface="Calibri"/>
              <a:ea typeface="+mn-ea"/>
              <a:cs typeface="+mn-cs"/>
            </a:endParaRPr>
          </a:p>
        </p:txBody>
      </p:sp>
      <p:sp>
        <p:nvSpPr>
          <p:cNvPr id="17" name="Rectangle 6"/>
          <p:cNvSpPr>
            <a:spLocks noChangeArrowheads="1"/>
          </p:cNvSpPr>
          <p:nvPr/>
        </p:nvSpPr>
        <p:spPr bwMode="auto">
          <a:xfrm>
            <a:off x="4808984" y="5121188"/>
            <a:ext cx="3132348" cy="215444"/>
          </a:xfrm>
          <a:prstGeom prst="rect">
            <a:avLst/>
          </a:prstGeom>
          <a:noFill/>
          <a:ln w="9525">
            <a:noFill/>
            <a:miter lim="800000"/>
            <a:headEnd/>
            <a:tailEnd/>
          </a:ln>
        </p:spPr>
        <p:txBody>
          <a:bodyPr wrap="square">
            <a:spAutoFit/>
          </a:bodyPr>
          <a:lstStyle/>
          <a:p>
            <a:pPr algn="just">
              <a:defRPr/>
            </a:pPr>
            <a:r>
              <a:rPr lang="en-GB" sz="800" b="1" kern="1200" dirty="0" err="1" smtClean="0">
                <a:solidFill>
                  <a:srgbClr val="1F325E"/>
                </a:solidFill>
                <a:latin typeface="Arial" pitchFamily="34" charset="0"/>
                <a:ea typeface="ＭＳ Ｐゴシック" pitchFamily="34" charset="-128"/>
                <a:cs typeface="Arial" pitchFamily="34" charset="0"/>
              </a:rPr>
              <a:t>Gorkana</a:t>
            </a:r>
            <a:r>
              <a:rPr lang="en-GB" sz="800" b="1" kern="1200" dirty="0" smtClean="0">
                <a:solidFill>
                  <a:srgbClr val="1F325E"/>
                </a:solidFill>
                <a:latin typeface="Arial" pitchFamily="34" charset="0"/>
                <a:ea typeface="ＭＳ Ｐゴシック" pitchFamily="34" charset="-128"/>
                <a:cs typeface="Arial" pitchFamily="34" charset="0"/>
              </a:rPr>
              <a:t> analysis insight</a:t>
            </a:r>
            <a:endParaRPr lang="en-GB" sz="800" b="1" kern="1200" dirty="0">
              <a:solidFill>
                <a:srgbClr val="1F325E"/>
              </a:solidFill>
              <a:latin typeface="Arial" pitchFamily="34" charset="0"/>
              <a:ea typeface="ＭＳ Ｐゴシック" pitchFamily="34" charset="-128"/>
              <a:cs typeface="Arial" pitchFamily="34" charset="0"/>
            </a:endParaRPr>
          </a:p>
        </p:txBody>
      </p:sp>
      <p:cxnSp>
        <p:nvCxnSpPr>
          <p:cNvPr id="18" name="Straight Connector 17"/>
          <p:cNvCxnSpPr/>
          <p:nvPr/>
        </p:nvCxnSpPr>
        <p:spPr>
          <a:xfrm>
            <a:off x="4880993" y="5300628"/>
            <a:ext cx="45906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502" y="4905744"/>
            <a:ext cx="952505" cy="215444"/>
          </a:xfrm>
          <a:prstGeom prst="rect">
            <a:avLst/>
          </a:prstGeom>
          <a:noFill/>
        </p:spPr>
        <p:txBody>
          <a:bodyPr wrap="none" rtlCol="0">
            <a:spAutoFit/>
          </a:bodyPr>
          <a:lstStyle/>
          <a:p>
            <a:r>
              <a:rPr lang="en-US" sz="800" b="1" kern="1200" dirty="0" smtClean="0">
                <a:solidFill>
                  <a:srgbClr val="002060"/>
                </a:solidFill>
                <a:latin typeface="Arial" pitchFamily="34" charset="0"/>
                <a:ea typeface="+mn-ea"/>
                <a:cs typeface="Arial" pitchFamily="34" charset="0"/>
              </a:rPr>
              <a:t>Audience reach</a:t>
            </a:r>
            <a:endParaRPr lang="en-US" sz="800" b="1" kern="1200" dirty="0">
              <a:solidFill>
                <a:srgbClr val="002060"/>
              </a:solidFill>
              <a:latin typeface="Arial" pitchFamily="34" charset="0"/>
              <a:ea typeface="+mn-ea"/>
              <a:cs typeface="Arial" pitchFamily="34" charset="0"/>
            </a:endParaRPr>
          </a:p>
        </p:txBody>
      </p:sp>
      <p:sp>
        <p:nvSpPr>
          <p:cNvPr id="23" name="TextBox 22"/>
          <p:cNvSpPr txBox="1"/>
          <p:nvPr/>
        </p:nvSpPr>
        <p:spPr>
          <a:xfrm>
            <a:off x="7185249" y="96888"/>
            <a:ext cx="1148071" cy="307777"/>
          </a:xfrm>
          <a:prstGeom prst="rect">
            <a:avLst/>
          </a:prstGeom>
          <a:noFill/>
        </p:spPr>
        <p:txBody>
          <a:bodyPr wrap="none" rtlCol="0">
            <a:spAutoFit/>
          </a:bodyPr>
          <a:lstStyle/>
          <a:p>
            <a:r>
              <a:rPr lang="en-GB" b="1" dirty="0" smtClean="0">
                <a:solidFill>
                  <a:schemeClr val="tx1"/>
                </a:solidFill>
              </a:rPr>
              <a:t>Appendix 4</a:t>
            </a:r>
            <a:endParaRPr lang="en-GB" b="1" dirty="0">
              <a:solidFill>
                <a:schemeClr val="tx1"/>
              </a:solidFill>
            </a:endParaRPr>
          </a:p>
        </p:txBody>
      </p:sp>
    </p:spTree>
  </p:cSld>
  <p:clrMapOvr>
    <a:masterClrMapping/>
  </p:clrMapOvr>
</p:sld>
</file>

<file path=ppt/theme/theme1.xml><?xml version="1.0" encoding="utf-8"?>
<a:theme xmlns:a="http://schemas.openxmlformats.org/drawingml/2006/main" name="2_Office Theme">
  <a:themeElements>
    <a:clrScheme name="Cision NEW">
      <a:dk1>
        <a:srgbClr val="4F4F4F"/>
      </a:dk1>
      <a:lt1>
        <a:srgbClr val="FFFFFF"/>
      </a:lt1>
      <a:dk2>
        <a:srgbClr val="053A4F"/>
      </a:dk2>
      <a:lt2>
        <a:srgbClr val="FFFFFF"/>
      </a:lt2>
      <a:accent1>
        <a:srgbClr val="0C6389"/>
      </a:accent1>
      <a:accent2>
        <a:srgbClr val="D45526"/>
      </a:accent2>
      <a:accent3>
        <a:srgbClr val="158282"/>
      </a:accent3>
      <a:accent4>
        <a:srgbClr val="563689"/>
      </a:accent4>
      <a:accent5>
        <a:srgbClr val="634D5E"/>
      </a:accent5>
      <a:accent6>
        <a:srgbClr val="D45526"/>
      </a:accent6>
      <a:hlink>
        <a:srgbClr val="158282"/>
      </a:hlink>
      <a:folHlink>
        <a:srgbClr val="1582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porate colour theme">
  <a:themeElements>
    <a:clrScheme name="Corporate colours">
      <a:dk1>
        <a:srgbClr val="1F325E"/>
      </a:dk1>
      <a:lt1>
        <a:srgbClr val="FFFFFF"/>
      </a:lt1>
      <a:dk2>
        <a:srgbClr val="474747"/>
      </a:dk2>
      <a:lt2>
        <a:srgbClr val="F2F2F2"/>
      </a:lt2>
      <a:accent1>
        <a:srgbClr val="1F325E"/>
      </a:accent1>
      <a:accent2>
        <a:srgbClr val="7A2482"/>
      </a:accent2>
      <a:accent3>
        <a:srgbClr val="6699FF"/>
      </a:accent3>
      <a:accent4>
        <a:srgbClr val="474747"/>
      </a:accent4>
      <a:accent5>
        <a:srgbClr val="B80000"/>
      </a:accent5>
      <a:accent6>
        <a:srgbClr val="38AAE1"/>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rporate colour theme">
  <a:themeElements>
    <a:clrScheme name="Corporate colours">
      <a:dk1>
        <a:srgbClr val="1F325E"/>
      </a:dk1>
      <a:lt1>
        <a:srgbClr val="FFFFFF"/>
      </a:lt1>
      <a:dk2>
        <a:srgbClr val="474747"/>
      </a:dk2>
      <a:lt2>
        <a:srgbClr val="F2F2F2"/>
      </a:lt2>
      <a:accent1>
        <a:srgbClr val="1F325E"/>
      </a:accent1>
      <a:accent2>
        <a:srgbClr val="7A2482"/>
      </a:accent2>
      <a:accent3>
        <a:srgbClr val="6699FF"/>
      </a:accent3>
      <a:accent4>
        <a:srgbClr val="474747"/>
      </a:accent4>
      <a:accent5>
        <a:srgbClr val="B80000"/>
      </a:accent5>
      <a:accent6>
        <a:srgbClr val="38AAE1"/>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1602</Words>
  <Application>Microsoft Office PowerPoint</Application>
  <PresentationFormat>A4 Paper (210x297 mm)</PresentationFormat>
  <Paragraphs>106</Paragraphs>
  <Slides>5</Slides>
  <Notes>1</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2_Office Theme</vt:lpstr>
      <vt:lpstr>Corporate colour theme</vt:lpstr>
      <vt:lpstr>1_Corporate colour theme</vt:lpstr>
      <vt:lpstr>3_Office Theme</vt:lpstr>
      <vt:lpstr>AMEC International Communication Effectiveness Awards 2017</vt:lpstr>
      <vt:lpstr>Slide 2</vt:lpstr>
      <vt:lpstr>Key reputation survey findings – Positive/negative news seen </vt:lpstr>
      <vt:lpstr>Key reputation survey findings – Familiarity/Awareness</vt:lpstr>
      <vt:lpstr>Key reputation survey findings – Reputation of Slimming World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Tetra Pak Meeting - May 2016</dc:title>
  <dc:creator>Sara Joyeux</dc:creator>
  <cp:lastModifiedBy>Paul Hender</cp:lastModifiedBy>
  <cp:revision>147</cp:revision>
  <dcterms:modified xsi:type="dcterms:W3CDTF">2017-03-01T13:17:03Z</dcterms:modified>
</cp:coreProperties>
</file>