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4" r:id="rId3"/>
  </p:sldMasterIdLst>
  <p:notesMasterIdLst>
    <p:notesMasterId r:id="rId9"/>
  </p:notesMasterIdLst>
  <p:sldIdLst>
    <p:sldId id="263" r:id="rId4"/>
    <p:sldId id="264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397B"/>
    <a:srgbClr val="66397B"/>
    <a:srgbClr val="63397B"/>
    <a:srgbClr val="64367E"/>
    <a:srgbClr val="6D3B89"/>
    <a:srgbClr val="6A4084"/>
    <a:srgbClr val="6C388C"/>
    <a:srgbClr val="6E3090"/>
    <a:srgbClr val="6530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4" y="-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04B1-4BA7-4B07-A490-BA03981B1ED2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F1C7-2D70-4A1F-B0CB-8970989A3D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4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69093-BB7D-5D48-963E-FF53065390B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Email questions to TownHall.QA@cision.com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99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061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706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604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Background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906000" cy="4572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254375"/>
            <a:ext cx="9906000" cy="360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37512"/>
            <a:ext cx="9906000" cy="130356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51895">
            <a:off x="4748260" y="3944078"/>
            <a:ext cx="747117" cy="69823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485900" y="4909013"/>
            <a:ext cx="6934200" cy="644749"/>
          </a:xfrm>
          <a:prstGeom prst="rect">
            <a:avLst/>
          </a:prstGeom>
        </p:spPr>
        <p:txBody>
          <a:bodyPr lIns="102413" tIns="51206" rIns="102413" bIns="51206"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42950" y="3383802"/>
            <a:ext cx="8420100" cy="838948"/>
          </a:xfrm>
          <a:prstGeom prst="rect">
            <a:avLst/>
          </a:prstGeom>
        </p:spPr>
        <p:txBody>
          <a:bodyPr lIns="102413" tIns="51206" rIns="102413" bIns="51206"/>
          <a:lstStyle>
            <a:lvl1pPr>
              <a:lnSpc>
                <a:spcPts val="4256"/>
              </a:lnSpc>
              <a:defRPr sz="41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386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792_01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40" b="16803"/>
          <a:stretch/>
        </p:blipFill>
        <p:spPr>
          <a:xfrm>
            <a:off x="1" y="0"/>
            <a:ext cx="9905999" cy="320971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2700000">
            <a:off x="4655460" y="3026243"/>
            <a:ext cx="595087" cy="477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47361" y="4063999"/>
            <a:ext cx="8011280" cy="1357313"/>
          </a:xfrm>
          <a:prstGeom prst="rect">
            <a:avLst/>
          </a:prstGeom>
        </p:spPr>
        <p:txBody>
          <a:bodyPr vert="horz" lIns="102413" tIns="51206" rIns="102413" bIns="51206"/>
          <a:lstStyle>
            <a:lvl1pPr marL="0" indent="0" algn="ctr">
              <a:lnSpc>
                <a:spcPts val="4816"/>
              </a:lnSpc>
              <a:spcBef>
                <a:spcPts val="0"/>
              </a:spcBef>
              <a:buNone/>
              <a:defRPr sz="4500">
                <a:solidFill>
                  <a:schemeClr val="accent1"/>
                </a:solidFill>
              </a:defRPr>
            </a:lvl1pPr>
            <a:lvl2pPr marL="512064" indent="0">
              <a:buNone/>
              <a:defRPr>
                <a:solidFill>
                  <a:schemeClr val="tx2"/>
                </a:solidFill>
              </a:defRPr>
            </a:lvl2pPr>
            <a:lvl3pPr marL="1024128" indent="0">
              <a:buNone/>
              <a:defRPr>
                <a:solidFill>
                  <a:schemeClr val="tx2"/>
                </a:solidFill>
              </a:defRPr>
            </a:lvl3pPr>
            <a:lvl4pPr marL="1536192" indent="0">
              <a:buNone/>
              <a:defRPr>
                <a:solidFill>
                  <a:schemeClr val="tx2"/>
                </a:solidFill>
              </a:defRPr>
            </a:lvl4pPr>
            <a:lvl5pPr marL="2048256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  <p:pic>
        <p:nvPicPr>
          <p:cNvPr id="7" name="Picture 6" descr="CISION_LOGO_NO_TAGLIN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6438080"/>
            <a:ext cx="1386151" cy="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17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906000" cy="106362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751895">
            <a:off x="4765149" y="582593"/>
            <a:ext cx="609599" cy="69823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5300" y="1661886"/>
            <a:ext cx="8915400" cy="4172178"/>
          </a:xfrm>
          <a:prstGeom prst="rect">
            <a:avLst/>
          </a:prstGeom>
        </p:spPr>
        <p:txBody>
          <a:bodyPr vert="horz" lIns="102413" tIns="51206" rIns="102413" bIns="51206"/>
          <a:lstStyle>
            <a:lvl1pPr>
              <a:buClr>
                <a:srgbClr val="F15D2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95300" y="151269"/>
            <a:ext cx="8915400" cy="780440"/>
          </a:xfrm>
          <a:prstGeom prst="rect">
            <a:avLst/>
          </a:prstGeom>
        </p:spPr>
        <p:txBody>
          <a:bodyPr vert="horz" lIns="102413" tIns="51206" rIns="102413" bIns="512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ISION_LOGO_NO_TAGLIN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6438080"/>
            <a:ext cx="1386151" cy="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94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906000" cy="106362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51895">
            <a:off x="4765149" y="582593"/>
            <a:ext cx="609599" cy="69823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5300" y="1785940"/>
            <a:ext cx="8915400" cy="3794125"/>
          </a:xfrm>
          <a:prstGeom prst="rect">
            <a:avLst/>
          </a:prstGeom>
        </p:spPr>
        <p:txBody>
          <a:bodyPr vert="horz" lIns="102413" tIns="51206" rIns="102413" bIns="51206"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95300" y="151269"/>
            <a:ext cx="8915400" cy="780440"/>
          </a:xfrm>
          <a:prstGeom prst="rect">
            <a:avLst/>
          </a:prstGeom>
        </p:spPr>
        <p:txBody>
          <a:bodyPr vert="horz" lIns="102413" tIns="51206" rIns="102413" bIns="512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ISION_LOGO_NO_TAGLIN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6438080"/>
            <a:ext cx="1386151" cy="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00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906000" cy="106362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751895">
            <a:off x="4765149" y="582593"/>
            <a:ext cx="609599" cy="69823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495300" y="1820864"/>
            <a:ext cx="8915400" cy="4232275"/>
          </a:xfrm>
          <a:prstGeom prst="rect">
            <a:avLst/>
          </a:prstGeom>
        </p:spPr>
        <p:txBody>
          <a:bodyPr vert="horz" lIns="102413" tIns="51206" rIns="102413" bIns="5120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95300" y="151269"/>
            <a:ext cx="8915400" cy="780440"/>
          </a:xfrm>
          <a:prstGeom prst="rect">
            <a:avLst/>
          </a:prstGeom>
        </p:spPr>
        <p:txBody>
          <a:bodyPr vert="horz" lIns="102413" tIns="51206" rIns="102413" bIns="512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ISION_LOGO_NO_TAGLIN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6438080"/>
            <a:ext cx="1386151" cy="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63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906000" cy="106362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751895">
            <a:off x="4765149" y="582593"/>
            <a:ext cx="609599" cy="69823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45140" y="1865082"/>
            <a:ext cx="4465562" cy="4172178"/>
          </a:xfrm>
          <a:prstGeom prst="rect">
            <a:avLst/>
          </a:prstGeom>
        </p:spPr>
        <p:txBody>
          <a:bodyPr vert="horz" lIns="102413" tIns="51206" rIns="102413" bIns="51206"/>
          <a:lstStyle>
            <a:lvl1pPr>
              <a:buClr>
                <a:srgbClr val="F15D22"/>
              </a:buClr>
              <a:defRPr sz="2700"/>
            </a:lvl1pPr>
            <a:lvl2pPr>
              <a:buClr>
                <a:srgbClr val="F15D22"/>
              </a:buClr>
              <a:defRPr sz="2200"/>
            </a:lvl2pPr>
            <a:lvl3pPr>
              <a:buClr>
                <a:srgbClr val="F15D22"/>
              </a:buClr>
              <a:defRPr sz="2000"/>
            </a:lvl3pPr>
            <a:lvl4pPr>
              <a:buClr>
                <a:srgbClr val="F15D22"/>
              </a:buClr>
              <a:defRPr sz="1800"/>
            </a:lvl4pPr>
            <a:lvl5pPr>
              <a:buClr>
                <a:srgbClr val="F15D22"/>
              </a:buCl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4792" y="1865314"/>
            <a:ext cx="4198011" cy="4171951"/>
          </a:xfrm>
          <a:prstGeom prst="rect">
            <a:avLst/>
          </a:prstGeom>
        </p:spPr>
        <p:txBody>
          <a:bodyPr vert="horz" lIns="102413" tIns="51206" rIns="102413" bIns="5120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95300" y="151269"/>
            <a:ext cx="8915400" cy="780440"/>
          </a:xfrm>
          <a:prstGeom prst="rect">
            <a:avLst/>
          </a:prstGeom>
        </p:spPr>
        <p:txBody>
          <a:bodyPr vert="horz" lIns="102413" tIns="51206" rIns="102413" bIns="512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ISION_LOGO_NO_TAGLIN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6438080"/>
            <a:ext cx="1386151" cy="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011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9906000" cy="106362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2751895">
            <a:off x="4765149" y="582593"/>
            <a:ext cx="609599" cy="69823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45140" y="1865082"/>
            <a:ext cx="4465562" cy="4172178"/>
          </a:xfrm>
          <a:prstGeom prst="rect">
            <a:avLst/>
          </a:prstGeom>
        </p:spPr>
        <p:txBody>
          <a:bodyPr vert="horz" lIns="102413" tIns="51206" rIns="102413" bIns="51206"/>
          <a:lstStyle>
            <a:lvl1pPr>
              <a:buClr>
                <a:srgbClr val="F15D22"/>
              </a:buClr>
              <a:defRPr sz="2700"/>
            </a:lvl1pPr>
            <a:lvl2pPr>
              <a:buClr>
                <a:srgbClr val="F15D22"/>
              </a:buClr>
              <a:defRPr sz="2200"/>
            </a:lvl2pPr>
            <a:lvl3pPr>
              <a:buClr>
                <a:srgbClr val="F15D22"/>
              </a:buClr>
              <a:defRPr sz="2000"/>
            </a:lvl3pPr>
            <a:lvl4pPr>
              <a:buClr>
                <a:srgbClr val="F15D22"/>
              </a:buClr>
              <a:defRPr sz="1800"/>
            </a:lvl4pPr>
            <a:lvl5pPr>
              <a:buClr>
                <a:srgbClr val="F15D22"/>
              </a:buCl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1"/>
          </p:nvPr>
        </p:nvSpPr>
        <p:spPr>
          <a:xfrm>
            <a:off x="620848" y="1865314"/>
            <a:ext cx="3970998" cy="4171951"/>
          </a:xfrm>
          <a:prstGeom prst="rect">
            <a:avLst/>
          </a:prstGeom>
        </p:spPr>
        <p:txBody>
          <a:bodyPr vert="horz" lIns="102413" tIns="51206" rIns="102413" bIns="5120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95300" y="151269"/>
            <a:ext cx="8915400" cy="780440"/>
          </a:xfrm>
          <a:prstGeom prst="rect">
            <a:avLst/>
          </a:prstGeom>
        </p:spPr>
        <p:txBody>
          <a:bodyPr vert="horz" lIns="102413" tIns="51206" rIns="102413" bIns="512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CISION_LOGO_NO_TAGLIN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6438080"/>
            <a:ext cx="1386151" cy="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01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906000" cy="106362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751895">
            <a:off x="4765149" y="582593"/>
            <a:ext cx="609599" cy="698235"/>
          </a:xfrm>
          <a:prstGeom prst="rect">
            <a:avLst/>
          </a:prstGeom>
          <a:solidFill>
            <a:srgbClr val="0C6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2064"/>
            <a:endParaRPr lang="en-US" sz="2000">
              <a:solidFill>
                <a:srgbClr val="FFFFFF"/>
              </a:solidFill>
              <a:sym typeface="Arial"/>
            </a:endParaRPr>
          </a:p>
        </p:txBody>
      </p:sp>
      <p:sp>
        <p:nvSpPr>
          <p:cNvPr id="10" name="Title Placeholder 1"/>
          <p:cNvSpPr>
            <a:spLocks noGrp="1"/>
          </p:cNvSpPr>
          <p:nvPr userDrawn="1">
            <p:ph type="title"/>
          </p:nvPr>
        </p:nvSpPr>
        <p:spPr>
          <a:xfrm>
            <a:off x="495300" y="151269"/>
            <a:ext cx="8915400" cy="780440"/>
          </a:xfrm>
          <a:prstGeom prst="rect">
            <a:avLst/>
          </a:prstGeom>
        </p:spPr>
        <p:txBody>
          <a:bodyPr vert="horz" lIns="102413" tIns="51206" rIns="102413" bIns="512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 userDrawn="1">
            <p:ph type="chart" sz="quarter" idx="10"/>
          </p:nvPr>
        </p:nvSpPr>
        <p:spPr>
          <a:xfrm>
            <a:off x="629202" y="1835606"/>
            <a:ext cx="8655711" cy="3767138"/>
          </a:xfrm>
          <a:prstGeom prst="rect">
            <a:avLst/>
          </a:prstGeom>
        </p:spPr>
        <p:txBody>
          <a:bodyPr vert="horz" lIns="102413" tIns="51206" rIns="102413" bIns="51206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  <p:pic>
        <p:nvPicPr>
          <p:cNvPr id="8" name="Picture 7" descr="CISION_LOGO_NO_TAGLIN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0" y="6438080"/>
            <a:ext cx="1386151" cy="2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79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05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F4F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02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8"/>
          <p:cNvSpPr/>
          <p:nvPr userDrawn="1"/>
        </p:nvSpPr>
        <p:spPr>
          <a:xfrm>
            <a:off x="2259711" y="2368198"/>
            <a:ext cx="244844" cy="4299044"/>
          </a:xfrm>
          <a:custGeom>
            <a:avLst/>
            <a:gdLst/>
            <a:ahLst/>
            <a:cxnLst/>
            <a:rect l="l" t="t" r="r" b="b"/>
            <a:pathLst>
              <a:path w="323850" h="5838825">
                <a:moveTo>
                  <a:pt x="0" y="5838825"/>
                </a:moveTo>
                <a:lnTo>
                  <a:pt x="323850" y="5838825"/>
                </a:lnTo>
                <a:lnTo>
                  <a:pt x="323850" y="0"/>
                </a:lnTo>
                <a:lnTo>
                  <a:pt x="0" y="0"/>
                </a:lnTo>
                <a:lnTo>
                  <a:pt x="0" y="5838825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>
            <a:normAutofit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bk object 17"/>
          <p:cNvSpPr/>
          <p:nvPr userDrawn="1"/>
        </p:nvSpPr>
        <p:spPr>
          <a:xfrm>
            <a:off x="300956" y="637412"/>
            <a:ext cx="4835678" cy="167496"/>
          </a:xfrm>
          <a:custGeom>
            <a:avLst/>
            <a:gdLst/>
            <a:ahLst/>
            <a:cxnLst/>
            <a:rect l="l" t="t" r="r" b="b"/>
            <a:pathLst>
              <a:path w="5981700" h="238125">
                <a:moveTo>
                  <a:pt x="0" y="238125"/>
                </a:moveTo>
                <a:lnTo>
                  <a:pt x="5981700" y="238125"/>
                </a:lnTo>
                <a:lnTo>
                  <a:pt x="598170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D60046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" name="bk object 18"/>
          <p:cNvSpPr/>
          <p:nvPr userDrawn="1"/>
        </p:nvSpPr>
        <p:spPr>
          <a:xfrm>
            <a:off x="0" y="2368198"/>
            <a:ext cx="239744" cy="4299045"/>
          </a:xfrm>
          <a:custGeom>
            <a:avLst/>
            <a:gdLst/>
            <a:ahLst/>
            <a:cxnLst/>
            <a:rect l="l" t="t" r="r" b="b"/>
            <a:pathLst>
              <a:path w="323850" h="5838825">
                <a:moveTo>
                  <a:pt x="0" y="5838825"/>
                </a:moveTo>
                <a:lnTo>
                  <a:pt x="323850" y="5838825"/>
                </a:lnTo>
                <a:lnTo>
                  <a:pt x="323850" y="0"/>
                </a:lnTo>
                <a:lnTo>
                  <a:pt x="0" y="0"/>
                </a:lnTo>
                <a:lnTo>
                  <a:pt x="0" y="5838825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>
            <a:normAutofit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bk object 19"/>
          <p:cNvSpPr/>
          <p:nvPr userDrawn="1"/>
        </p:nvSpPr>
        <p:spPr>
          <a:xfrm>
            <a:off x="7646290" y="860741"/>
            <a:ext cx="2259711" cy="167495"/>
          </a:xfrm>
          <a:custGeom>
            <a:avLst/>
            <a:gdLst/>
            <a:ahLst/>
            <a:cxnLst/>
            <a:rect l="l" t="t" r="r" b="b"/>
            <a:pathLst>
              <a:path w="2809875" h="238125">
                <a:moveTo>
                  <a:pt x="0" y="238125"/>
                </a:moveTo>
                <a:lnTo>
                  <a:pt x="2809875" y="238125"/>
                </a:lnTo>
                <a:lnTo>
                  <a:pt x="280987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9931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bk object 20"/>
          <p:cNvSpPr/>
          <p:nvPr userDrawn="1"/>
        </p:nvSpPr>
        <p:spPr>
          <a:xfrm>
            <a:off x="8074768" y="2368199"/>
            <a:ext cx="1831233" cy="16749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5C007B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" name="bk object 21"/>
          <p:cNvSpPr/>
          <p:nvPr userDrawn="1"/>
        </p:nvSpPr>
        <p:spPr>
          <a:xfrm>
            <a:off x="2565766" y="2591526"/>
            <a:ext cx="1775123" cy="16749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D7AFF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" name="bk object 22"/>
          <p:cNvSpPr/>
          <p:nvPr userDrawn="1"/>
        </p:nvSpPr>
        <p:spPr>
          <a:xfrm>
            <a:off x="8074768" y="2759020"/>
            <a:ext cx="1831233" cy="3908223"/>
          </a:xfrm>
          <a:custGeom>
            <a:avLst/>
            <a:gdLst/>
            <a:ahLst/>
            <a:cxnLst/>
            <a:rect l="l" t="t" r="r" b="b"/>
            <a:pathLst>
              <a:path w="2190750" h="5305425">
                <a:moveTo>
                  <a:pt x="0" y="5305425"/>
                </a:moveTo>
                <a:lnTo>
                  <a:pt x="2190750" y="5305425"/>
                </a:lnTo>
                <a:lnTo>
                  <a:pt x="2190750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12" name="bk object 23"/>
          <p:cNvSpPr/>
          <p:nvPr userDrawn="1"/>
        </p:nvSpPr>
        <p:spPr>
          <a:xfrm>
            <a:off x="2632079" y="1028235"/>
            <a:ext cx="2504555" cy="1284130"/>
          </a:xfrm>
          <a:custGeom>
            <a:avLst/>
            <a:gdLst/>
            <a:ahLst/>
            <a:cxnLst/>
            <a:rect l="l" t="t" r="r" b="b"/>
            <a:pathLst>
              <a:path w="3124200" h="1724025">
                <a:moveTo>
                  <a:pt x="0" y="1724025"/>
                </a:moveTo>
                <a:lnTo>
                  <a:pt x="3124200" y="1724025"/>
                </a:lnTo>
                <a:lnTo>
                  <a:pt x="3124200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13" name="bk object 24"/>
          <p:cNvSpPr/>
          <p:nvPr userDrawn="1"/>
        </p:nvSpPr>
        <p:spPr>
          <a:xfrm>
            <a:off x="300956" y="1028235"/>
            <a:ext cx="2264811" cy="1284130"/>
          </a:xfrm>
          <a:custGeom>
            <a:avLst/>
            <a:gdLst/>
            <a:ahLst/>
            <a:cxnLst/>
            <a:rect l="l" t="t" r="r" b="b"/>
            <a:pathLst>
              <a:path w="2809875" h="1724025">
                <a:moveTo>
                  <a:pt x="0" y="1724025"/>
                </a:moveTo>
                <a:lnTo>
                  <a:pt x="2809875" y="1724025"/>
                </a:lnTo>
                <a:lnTo>
                  <a:pt x="280987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14" name="bk object 25"/>
          <p:cNvSpPr/>
          <p:nvPr userDrawn="1"/>
        </p:nvSpPr>
        <p:spPr>
          <a:xfrm>
            <a:off x="5197845" y="1028235"/>
            <a:ext cx="2387233" cy="1284130"/>
          </a:xfrm>
          <a:custGeom>
            <a:avLst/>
            <a:gdLst/>
            <a:ahLst/>
            <a:cxnLst/>
            <a:rect l="l" t="t" r="r" b="b"/>
            <a:pathLst>
              <a:path w="2981325" h="1724025">
                <a:moveTo>
                  <a:pt x="0" y="1724025"/>
                </a:moveTo>
                <a:lnTo>
                  <a:pt x="2981325" y="1724025"/>
                </a:lnTo>
                <a:lnTo>
                  <a:pt x="298132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15" name="bk object 26"/>
          <p:cNvSpPr/>
          <p:nvPr userDrawn="1"/>
        </p:nvSpPr>
        <p:spPr>
          <a:xfrm>
            <a:off x="300955" y="2759020"/>
            <a:ext cx="1775123" cy="3908223"/>
          </a:xfrm>
          <a:custGeom>
            <a:avLst/>
            <a:gdLst/>
            <a:ahLst/>
            <a:cxnLst/>
            <a:rect l="l" t="t" r="r" b="b"/>
            <a:pathLst>
              <a:path w="2190750" h="5305425">
                <a:moveTo>
                  <a:pt x="0" y="5305425"/>
                </a:moveTo>
                <a:lnTo>
                  <a:pt x="2190750" y="5305425"/>
                </a:lnTo>
                <a:lnTo>
                  <a:pt x="2190750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16" name="bk object 27"/>
          <p:cNvSpPr/>
          <p:nvPr userDrawn="1"/>
        </p:nvSpPr>
        <p:spPr>
          <a:xfrm>
            <a:off x="4402101" y="2759020"/>
            <a:ext cx="1775123" cy="3908223"/>
          </a:xfrm>
          <a:custGeom>
            <a:avLst/>
            <a:gdLst/>
            <a:ahLst/>
            <a:cxnLst/>
            <a:rect l="l" t="t" r="r" b="b"/>
            <a:pathLst>
              <a:path w="2190750" h="5295900">
                <a:moveTo>
                  <a:pt x="0" y="5295900"/>
                </a:moveTo>
                <a:lnTo>
                  <a:pt x="2190750" y="5295900"/>
                </a:lnTo>
                <a:lnTo>
                  <a:pt x="2190750" y="0"/>
                </a:lnTo>
                <a:lnTo>
                  <a:pt x="0" y="0"/>
                </a:lnTo>
                <a:lnTo>
                  <a:pt x="0" y="52959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17" name="bk object 28"/>
          <p:cNvSpPr/>
          <p:nvPr userDrawn="1"/>
        </p:nvSpPr>
        <p:spPr>
          <a:xfrm>
            <a:off x="6238434" y="2759020"/>
            <a:ext cx="1775123" cy="3908223"/>
          </a:xfrm>
          <a:custGeom>
            <a:avLst/>
            <a:gdLst/>
            <a:ahLst/>
            <a:cxnLst/>
            <a:rect l="l" t="t" r="r" b="b"/>
            <a:pathLst>
              <a:path w="2190750" h="5295900">
                <a:moveTo>
                  <a:pt x="0" y="5295900"/>
                </a:moveTo>
                <a:lnTo>
                  <a:pt x="2190750" y="5295900"/>
                </a:lnTo>
                <a:lnTo>
                  <a:pt x="2190750" y="0"/>
                </a:lnTo>
                <a:lnTo>
                  <a:pt x="0" y="0"/>
                </a:lnTo>
                <a:lnTo>
                  <a:pt x="0" y="52959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18" name="bk object 29"/>
          <p:cNvSpPr/>
          <p:nvPr userDrawn="1"/>
        </p:nvSpPr>
        <p:spPr>
          <a:xfrm>
            <a:off x="5197845" y="860741"/>
            <a:ext cx="2387233" cy="167495"/>
          </a:xfrm>
          <a:custGeom>
            <a:avLst/>
            <a:gdLst/>
            <a:ahLst/>
            <a:cxnLst/>
            <a:rect l="l" t="t" r="r" b="b"/>
            <a:pathLst>
              <a:path w="2981325" h="238125">
                <a:moveTo>
                  <a:pt x="0" y="238125"/>
                </a:moveTo>
                <a:lnTo>
                  <a:pt x="2981325" y="238125"/>
                </a:lnTo>
                <a:lnTo>
                  <a:pt x="29813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9931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" name="bk object 30"/>
          <p:cNvSpPr/>
          <p:nvPr userDrawn="1"/>
        </p:nvSpPr>
        <p:spPr>
          <a:xfrm>
            <a:off x="300955" y="2591526"/>
            <a:ext cx="1775123" cy="16749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C294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0" name="object 2"/>
          <p:cNvSpPr txBox="1"/>
          <p:nvPr userDrawn="1"/>
        </p:nvSpPr>
        <p:spPr>
          <a:xfrm>
            <a:off x="5197845" y="865287"/>
            <a:ext cx="2387233" cy="16294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/>
            <a:r>
              <a:rPr sz="7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TARGET</a:t>
            </a:r>
            <a:r>
              <a:rPr sz="700" spc="-55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AUDIENCE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object 3"/>
          <p:cNvSpPr txBox="1"/>
          <p:nvPr userDrawn="1"/>
        </p:nvSpPr>
        <p:spPr>
          <a:xfrm>
            <a:off x="7646290" y="865287"/>
            <a:ext cx="2259711" cy="16294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/>
            <a:r>
              <a:rPr sz="7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STRATEGY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object 4"/>
          <p:cNvSpPr txBox="1"/>
          <p:nvPr userDrawn="1"/>
        </p:nvSpPr>
        <p:spPr>
          <a:xfrm>
            <a:off x="300955" y="2591525"/>
            <a:ext cx="1775122" cy="167563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defTabSz="674553"/>
            <a:r>
              <a:rPr sz="8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ACTIVITY</a:t>
            </a:r>
            <a:endParaRPr sz="8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object 5"/>
          <p:cNvSpPr txBox="1"/>
          <p:nvPr userDrawn="1"/>
        </p:nvSpPr>
        <p:spPr>
          <a:xfrm>
            <a:off x="300955" y="2368198"/>
            <a:ext cx="1775123" cy="167495"/>
          </a:xfrm>
          <a:prstGeom prst="rect">
            <a:avLst/>
          </a:prstGeom>
          <a:solidFill>
            <a:srgbClr val="009772"/>
          </a:solidFill>
        </p:spPr>
        <p:txBody>
          <a:bodyPr vert="horz" wrap="square" lIns="0" tIns="0" rIns="0" bIns="0" rtlCol="0" anchor="ctr" anchorCtr="1">
            <a:normAutofit/>
          </a:bodyPr>
          <a:lstStyle/>
          <a:p>
            <a:pPr marL="41223" algn="ctr" defTabSz="674553">
              <a:spcBef>
                <a:spcPts val="361"/>
              </a:spcBef>
            </a:pP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object 7"/>
          <p:cNvSpPr txBox="1"/>
          <p:nvPr userDrawn="1"/>
        </p:nvSpPr>
        <p:spPr>
          <a:xfrm>
            <a:off x="4402100" y="2368198"/>
            <a:ext cx="3611456" cy="167495"/>
          </a:xfrm>
          <a:prstGeom prst="rect">
            <a:avLst/>
          </a:prstGeom>
          <a:solidFill>
            <a:srgbClr val="00467D"/>
          </a:solidFill>
        </p:spPr>
        <p:txBody>
          <a:bodyPr vert="horz" wrap="square" lIns="0" tIns="45907" rIns="0" bIns="0" rtlCol="0">
            <a:normAutofit/>
          </a:bodyPr>
          <a:lstStyle/>
          <a:p>
            <a:pPr marL="1007613" defTabSz="674553">
              <a:spcBef>
                <a:spcPts val="361"/>
              </a:spcBef>
            </a:pP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AUDIENCE RESPON</a:t>
            </a:r>
            <a:r>
              <a:rPr lang="en-GB"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 </a:t>
            </a:r>
            <a:r>
              <a:rPr sz="700" spc="1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&amp;</a:t>
            </a:r>
            <a:r>
              <a:rPr sz="700" spc="-4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EFFECTS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object 8"/>
          <p:cNvSpPr/>
          <p:nvPr userDrawn="1"/>
        </p:nvSpPr>
        <p:spPr>
          <a:xfrm>
            <a:off x="4402101" y="2591526"/>
            <a:ext cx="1775123" cy="16749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66B5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6" name="object 9"/>
          <p:cNvSpPr/>
          <p:nvPr userDrawn="1"/>
        </p:nvSpPr>
        <p:spPr>
          <a:xfrm>
            <a:off x="8074768" y="2591526"/>
            <a:ext cx="1831233" cy="16749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8A00B5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7" name="object 10"/>
          <p:cNvSpPr txBox="1"/>
          <p:nvPr userDrawn="1"/>
        </p:nvSpPr>
        <p:spPr>
          <a:xfrm>
            <a:off x="8074768" y="2591525"/>
            <a:ext cx="1831233" cy="16749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defTabSz="674553"/>
            <a:r>
              <a:rPr sz="7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IMPACT</a:t>
            </a:r>
            <a:endParaRPr sz="70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object 11"/>
          <p:cNvSpPr txBox="1"/>
          <p:nvPr userDrawn="1"/>
        </p:nvSpPr>
        <p:spPr>
          <a:xfrm>
            <a:off x="8074768" y="2368198"/>
            <a:ext cx="1831233" cy="16749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/>
            <a:r>
              <a:rPr sz="500" spc="-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ORGANISATION </a:t>
            </a:r>
            <a:r>
              <a:rPr sz="5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&amp; </a:t>
            </a:r>
            <a:r>
              <a:rPr sz="500" spc="-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STAKEHOLDER</a:t>
            </a:r>
            <a:r>
              <a:rPr sz="500" spc="-48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sz="5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EFFECTS</a:t>
            </a:r>
            <a:endParaRPr sz="5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object 12"/>
          <p:cNvSpPr/>
          <p:nvPr userDrawn="1"/>
        </p:nvSpPr>
        <p:spPr>
          <a:xfrm>
            <a:off x="7646290" y="1028235"/>
            <a:ext cx="2259711" cy="1284130"/>
          </a:xfrm>
          <a:custGeom>
            <a:avLst/>
            <a:gdLst/>
            <a:ahLst/>
            <a:cxnLst/>
            <a:rect l="l" t="t" r="r" b="b"/>
            <a:pathLst>
              <a:path w="2809875" h="1724025">
                <a:moveTo>
                  <a:pt x="0" y="1724025"/>
                </a:moveTo>
                <a:lnTo>
                  <a:pt x="2809875" y="1724025"/>
                </a:lnTo>
                <a:lnTo>
                  <a:pt x="2809875" y="0"/>
                </a:lnTo>
                <a:lnTo>
                  <a:pt x="0" y="0"/>
                </a:lnTo>
                <a:lnTo>
                  <a:pt x="0" y="17240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30" name="object 13"/>
          <p:cNvSpPr/>
          <p:nvPr userDrawn="1"/>
        </p:nvSpPr>
        <p:spPr>
          <a:xfrm>
            <a:off x="300956" y="860741"/>
            <a:ext cx="2264811" cy="167495"/>
          </a:xfrm>
          <a:custGeom>
            <a:avLst/>
            <a:gdLst/>
            <a:ahLst/>
            <a:cxnLst/>
            <a:rect l="l" t="t" r="r" b="b"/>
            <a:pathLst>
              <a:path w="2809875" h="238125">
                <a:moveTo>
                  <a:pt x="0" y="238125"/>
                </a:moveTo>
                <a:lnTo>
                  <a:pt x="2809875" y="238125"/>
                </a:lnTo>
                <a:lnTo>
                  <a:pt x="280987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53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1" name="object 14"/>
          <p:cNvSpPr txBox="1"/>
          <p:nvPr userDrawn="1"/>
        </p:nvSpPr>
        <p:spPr>
          <a:xfrm>
            <a:off x="300956" y="865287"/>
            <a:ext cx="2264811" cy="16294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/>
            <a:r>
              <a:rPr sz="700" spc="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ORGANIZATIONAL</a:t>
            </a:r>
            <a:r>
              <a:rPr sz="700" spc="-48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OBJECTIVES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object 15"/>
          <p:cNvSpPr txBox="1"/>
          <p:nvPr userDrawn="1"/>
        </p:nvSpPr>
        <p:spPr>
          <a:xfrm>
            <a:off x="300956" y="637414"/>
            <a:ext cx="4835678" cy="16749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/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ALIGN</a:t>
            </a:r>
            <a:r>
              <a:rPr sz="700" spc="-59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OBJECTIVES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object 17"/>
          <p:cNvSpPr/>
          <p:nvPr userDrawn="1"/>
        </p:nvSpPr>
        <p:spPr>
          <a:xfrm>
            <a:off x="5197844" y="637414"/>
            <a:ext cx="4708156" cy="167495"/>
          </a:xfrm>
          <a:custGeom>
            <a:avLst/>
            <a:gdLst/>
            <a:ahLst/>
            <a:cxnLst/>
            <a:rect l="l" t="t" r="r" b="b"/>
            <a:pathLst>
              <a:path w="5838825" h="238125">
                <a:moveTo>
                  <a:pt x="0" y="238125"/>
                </a:moveTo>
                <a:lnTo>
                  <a:pt x="5838825" y="238125"/>
                </a:lnTo>
                <a:lnTo>
                  <a:pt x="5838825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E8203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4" name="object 18"/>
          <p:cNvSpPr/>
          <p:nvPr userDrawn="1"/>
        </p:nvSpPr>
        <p:spPr>
          <a:xfrm>
            <a:off x="2632079" y="860741"/>
            <a:ext cx="2504555" cy="167495"/>
          </a:xfrm>
          <a:custGeom>
            <a:avLst/>
            <a:gdLst/>
            <a:ahLst/>
            <a:cxnLst/>
            <a:rect l="l" t="t" r="r" b="b"/>
            <a:pathLst>
              <a:path w="3124200" h="238125">
                <a:moveTo>
                  <a:pt x="0" y="238125"/>
                </a:moveTo>
                <a:lnTo>
                  <a:pt x="3124200" y="238125"/>
                </a:lnTo>
                <a:lnTo>
                  <a:pt x="312420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53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5" name="object 19"/>
          <p:cNvSpPr txBox="1"/>
          <p:nvPr userDrawn="1"/>
        </p:nvSpPr>
        <p:spPr>
          <a:xfrm>
            <a:off x="2626978" y="865287"/>
            <a:ext cx="2448445" cy="16294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/>
            <a:r>
              <a:rPr sz="700" spc="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COMMUNICATIONS</a:t>
            </a:r>
            <a:r>
              <a:rPr sz="700" spc="-48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OBJECTIVES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object 20"/>
          <p:cNvSpPr/>
          <p:nvPr userDrawn="1"/>
        </p:nvSpPr>
        <p:spPr>
          <a:xfrm>
            <a:off x="6238434" y="2591526"/>
            <a:ext cx="1775123" cy="16749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066B5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7" name="object 22"/>
          <p:cNvSpPr txBox="1"/>
          <p:nvPr userDrawn="1"/>
        </p:nvSpPr>
        <p:spPr>
          <a:xfrm>
            <a:off x="5197844" y="674376"/>
            <a:ext cx="4708156" cy="101478"/>
          </a:xfrm>
          <a:prstGeom prst="rect">
            <a:avLst/>
          </a:prstGeom>
        </p:spPr>
        <p:txBody>
          <a:bodyPr vert="horz" wrap="square" lIns="0" tIns="0" rIns="0" bIns="0" rtlCol="0">
            <a:normAutofit lnSpcReduction="10000"/>
          </a:bodyPr>
          <a:lstStyle/>
          <a:p>
            <a:pPr marL="9369" algn="ctr" defTabSz="674553"/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PLAN, SET </a:t>
            </a:r>
            <a:r>
              <a:rPr sz="700" spc="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TARGETS </a:t>
            </a:r>
            <a:r>
              <a:rPr sz="700" spc="1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&amp;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OTHER</a:t>
            </a:r>
            <a:r>
              <a:rPr sz="700" spc="-52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sz="700" spc="7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INPUTS</a:t>
            </a:r>
            <a:endParaRPr sz="7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bk object 26"/>
          <p:cNvSpPr/>
          <p:nvPr userDrawn="1"/>
        </p:nvSpPr>
        <p:spPr>
          <a:xfrm>
            <a:off x="2565766" y="2759020"/>
            <a:ext cx="1775123" cy="3908223"/>
          </a:xfrm>
          <a:custGeom>
            <a:avLst/>
            <a:gdLst/>
            <a:ahLst/>
            <a:cxnLst/>
            <a:rect l="l" t="t" r="r" b="b"/>
            <a:pathLst>
              <a:path w="2190750" h="5305425">
                <a:moveTo>
                  <a:pt x="0" y="5305425"/>
                </a:moveTo>
                <a:lnTo>
                  <a:pt x="2190750" y="5305425"/>
                </a:lnTo>
                <a:lnTo>
                  <a:pt x="2190750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7455" tIns="67455" rIns="67455" bIns="67455" rtlCol="0">
            <a:normAutofit/>
          </a:bodyPr>
          <a:lstStyle/>
          <a:p>
            <a:pPr defTabSz="674553"/>
            <a:endParaRPr lang="en-GB" sz="800" dirty="0">
              <a:solidFill>
                <a:prstClr val="white">
                  <a:lumMod val="50000"/>
                </a:prstClr>
              </a:solidFill>
              <a:cs typeface="Arial"/>
              <a:sym typeface="Arial"/>
            </a:endParaRPr>
          </a:p>
        </p:txBody>
      </p:sp>
      <p:sp>
        <p:nvSpPr>
          <p:cNvPr id="39" name="bk object 18"/>
          <p:cNvSpPr/>
          <p:nvPr userDrawn="1"/>
        </p:nvSpPr>
        <p:spPr>
          <a:xfrm>
            <a:off x="0" y="637412"/>
            <a:ext cx="239744" cy="1674953"/>
          </a:xfrm>
          <a:custGeom>
            <a:avLst/>
            <a:gdLst/>
            <a:ahLst/>
            <a:cxnLst/>
            <a:rect l="l" t="t" r="r" b="b"/>
            <a:pathLst>
              <a:path w="323850" h="5838825">
                <a:moveTo>
                  <a:pt x="0" y="5838825"/>
                </a:moveTo>
                <a:lnTo>
                  <a:pt x="323850" y="5838825"/>
                </a:lnTo>
                <a:lnTo>
                  <a:pt x="323850" y="0"/>
                </a:lnTo>
                <a:lnTo>
                  <a:pt x="0" y="0"/>
                </a:lnTo>
                <a:lnTo>
                  <a:pt x="0" y="5838825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>
            <a:normAutofit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0" name="object 4"/>
          <p:cNvSpPr txBox="1"/>
          <p:nvPr userDrawn="1"/>
        </p:nvSpPr>
        <p:spPr>
          <a:xfrm rot="16200000">
            <a:off x="-405636" y="1378319"/>
            <a:ext cx="1059475" cy="13598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9369" algn="ctr" defTabSz="674553"/>
            <a:r>
              <a:rPr lang="en-GB" sz="8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PREPARATION</a:t>
            </a:r>
            <a:endParaRPr sz="8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object 4"/>
          <p:cNvSpPr txBox="1"/>
          <p:nvPr userDrawn="1"/>
        </p:nvSpPr>
        <p:spPr>
          <a:xfrm rot="16200000">
            <a:off x="-405636" y="4449065"/>
            <a:ext cx="1059475" cy="13598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9369" algn="ctr" defTabSz="674553"/>
            <a:r>
              <a:rPr lang="en-GB" sz="8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IMPLEMENTATION</a:t>
            </a:r>
            <a:endParaRPr sz="8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object 4"/>
          <p:cNvSpPr txBox="1"/>
          <p:nvPr userDrawn="1"/>
        </p:nvSpPr>
        <p:spPr>
          <a:xfrm rot="16200000">
            <a:off x="1356688" y="4449065"/>
            <a:ext cx="2064446" cy="13598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9369" algn="ctr" defTabSz="674553"/>
            <a:r>
              <a:rPr lang="en-GB" sz="8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MEASUREMENT </a:t>
            </a:r>
            <a:r>
              <a:rPr lang="en-GB" sz="800" spc="-4">
                <a:solidFill>
                  <a:srgbClr val="FFFFFF"/>
                </a:solidFill>
                <a:latin typeface="Arial"/>
                <a:cs typeface="Arial"/>
                <a:sym typeface="Arial"/>
              </a:rPr>
              <a:t>&amp; INSIGHTS</a:t>
            </a:r>
            <a:endParaRPr sz="80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bk object 21"/>
          <p:cNvSpPr/>
          <p:nvPr userDrawn="1"/>
        </p:nvSpPr>
        <p:spPr>
          <a:xfrm>
            <a:off x="2565766" y="2368199"/>
            <a:ext cx="1775123" cy="167495"/>
          </a:xfrm>
          <a:custGeom>
            <a:avLst/>
            <a:gdLst/>
            <a:ahLst/>
            <a:cxnLst/>
            <a:rect l="l" t="t" r="r" b="b"/>
            <a:pathLst>
              <a:path w="2190750" h="238125">
                <a:moveTo>
                  <a:pt x="0" y="238125"/>
                </a:moveTo>
                <a:lnTo>
                  <a:pt x="2190750" y="238125"/>
                </a:lnTo>
                <a:lnTo>
                  <a:pt x="2190750" y="0"/>
                </a:lnTo>
                <a:lnTo>
                  <a:pt x="0" y="0"/>
                </a:lnTo>
                <a:lnTo>
                  <a:pt x="0" y="238125"/>
                </a:lnTo>
                <a:close/>
              </a:path>
            </a:pathLst>
          </a:custGeom>
          <a:solidFill>
            <a:srgbClr val="073F7F"/>
          </a:solidFill>
        </p:spPr>
        <p:txBody>
          <a:bodyPr wrap="square" lIns="0" tIns="0" rIns="0" bIns="0" rtlCol="0">
            <a:normAutofit fontScale="92500" lnSpcReduction="10000"/>
          </a:bodyPr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4" name="object 21"/>
          <p:cNvSpPr txBox="1"/>
          <p:nvPr userDrawn="1"/>
        </p:nvSpPr>
        <p:spPr>
          <a:xfrm>
            <a:off x="4402101" y="2591524"/>
            <a:ext cx="1775123" cy="16294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>
              <a:tabLst>
                <a:tab pos="1686851" algn="l"/>
              </a:tabLst>
            </a:pPr>
            <a:r>
              <a:rPr sz="700" spc="-4">
                <a:solidFill>
                  <a:srgbClr val="FFFFFF"/>
                </a:solidFill>
                <a:latin typeface="Arial"/>
                <a:cs typeface="Arial"/>
                <a:sym typeface="Arial"/>
              </a:rPr>
              <a:t>OUT-TAKES</a:t>
            </a:r>
            <a:endParaRPr sz="1100" baseline="2923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object 21"/>
          <p:cNvSpPr txBox="1"/>
          <p:nvPr userDrawn="1"/>
        </p:nvSpPr>
        <p:spPr>
          <a:xfrm>
            <a:off x="6299645" y="2591524"/>
            <a:ext cx="1713911" cy="16294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>
              <a:tabLst>
                <a:tab pos="1686851" algn="l"/>
              </a:tabLst>
            </a:pPr>
            <a:r>
              <a:rPr lang="en-US" sz="7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OUTCOMES</a:t>
            </a:r>
            <a:endParaRPr sz="1100" baseline="2923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object 21"/>
          <p:cNvSpPr txBox="1"/>
          <p:nvPr userDrawn="1"/>
        </p:nvSpPr>
        <p:spPr>
          <a:xfrm>
            <a:off x="2565766" y="2591524"/>
            <a:ext cx="1775123" cy="162948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>
              <a:tabLst>
                <a:tab pos="1686851" algn="l"/>
              </a:tabLst>
            </a:pPr>
            <a:r>
              <a:rPr lang="en-GB" sz="7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OUTPUTS</a:t>
            </a:r>
            <a:endParaRPr sz="1100" baseline="2923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object 21"/>
          <p:cNvSpPr txBox="1"/>
          <p:nvPr userDrawn="1"/>
        </p:nvSpPr>
        <p:spPr>
          <a:xfrm>
            <a:off x="2565766" y="2368198"/>
            <a:ext cx="1775123" cy="16749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rmAutofit/>
          </a:bodyPr>
          <a:lstStyle/>
          <a:p>
            <a:pPr marL="9369" algn="ctr" defTabSz="674553">
              <a:tabLst>
                <a:tab pos="1686851" algn="l"/>
              </a:tabLst>
            </a:pPr>
            <a:r>
              <a:rPr lang="en-GB" sz="700" spc="-4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MEASURE ACTIVITY</a:t>
            </a:r>
            <a:endParaRPr sz="1000" baseline="2923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88" t="20005" r="6474" b="15969"/>
          <a:stretch/>
        </p:blipFill>
        <p:spPr>
          <a:xfrm>
            <a:off x="-1" y="0"/>
            <a:ext cx="1227577" cy="633270"/>
          </a:xfrm>
          <a:prstGeom prst="rect">
            <a:avLst/>
          </a:prstGeom>
        </p:spPr>
      </p:pic>
      <p:sp>
        <p:nvSpPr>
          <p:cNvPr id="50" name="Text Placeholder 49"/>
          <p:cNvSpPr>
            <a:spLocks noGrp="1"/>
          </p:cNvSpPr>
          <p:nvPr>
            <p:ph type="body" sz="quarter" idx="10" hasCustomPrompt="1"/>
          </p:nvPr>
        </p:nvSpPr>
        <p:spPr>
          <a:xfrm>
            <a:off x="362166" y="1084067"/>
            <a:ext cx="2142389" cy="1172467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2688189" y="1084067"/>
            <a:ext cx="2387233" cy="1172467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2" name="Text Placehold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5259056" y="1084067"/>
            <a:ext cx="2264811" cy="1172467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856" y="1084067"/>
            <a:ext cx="2238145" cy="1172467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4" name="Text Placeholder 49"/>
          <p:cNvSpPr>
            <a:spLocks noGrp="1"/>
          </p:cNvSpPr>
          <p:nvPr>
            <p:ph type="body" sz="quarter" idx="14" hasCustomPrompt="1"/>
          </p:nvPr>
        </p:nvSpPr>
        <p:spPr>
          <a:xfrm>
            <a:off x="362166" y="2814852"/>
            <a:ext cx="1652701" cy="3796559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5" name="Text Placeholder 49"/>
          <p:cNvSpPr>
            <a:spLocks noGrp="1"/>
          </p:cNvSpPr>
          <p:nvPr>
            <p:ph type="body" sz="quarter" idx="15" hasCustomPrompt="1"/>
          </p:nvPr>
        </p:nvSpPr>
        <p:spPr>
          <a:xfrm>
            <a:off x="2626977" y="2814852"/>
            <a:ext cx="1652701" cy="3796559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6" name="Text Placeholder 49"/>
          <p:cNvSpPr>
            <a:spLocks noGrp="1"/>
          </p:cNvSpPr>
          <p:nvPr>
            <p:ph type="body" sz="quarter" idx="16" hasCustomPrompt="1"/>
          </p:nvPr>
        </p:nvSpPr>
        <p:spPr>
          <a:xfrm>
            <a:off x="4463311" y="2814852"/>
            <a:ext cx="1652701" cy="3796559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7" name="Text Placeholder 49"/>
          <p:cNvSpPr>
            <a:spLocks noGrp="1"/>
          </p:cNvSpPr>
          <p:nvPr>
            <p:ph type="body" sz="quarter" idx="17" hasCustomPrompt="1"/>
          </p:nvPr>
        </p:nvSpPr>
        <p:spPr>
          <a:xfrm>
            <a:off x="6299644" y="2814852"/>
            <a:ext cx="1652701" cy="3796559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49"/>
          <p:cNvSpPr>
            <a:spLocks noGrp="1"/>
          </p:cNvSpPr>
          <p:nvPr>
            <p:ph type="body" sz="quarter" idx="18" hasCustomPrompt="1"/>
          </p:nvPr>
        </p:nvSpPr>
        <p:spPr>
          <a:xfrm>
            <a:off x="8135978" y="2814852"/>
            <a:ext cx="1770022" cy="3796559"/>
          </a:xfrm>
          <a:prstGeom prst="rect">
            <a:avLst/>
          </a:prstGeom>
        </p:spPr>
        <p:txBody>
          <a:bodyPr lIns="67455" tIns="33728" rIns="67455" bIns="33728"/>
          <a:lstStyle>
            <a:lvl1pPr>
              <a:defRPr lang="en-US" sz="8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940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279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01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845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540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19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3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FCF2-3F30-4565-BE85-A4AFEEFB9BFF}" type="datetimeFigureOut">
              <a:rPr lang="en-GB" smtClean="0"/>
              <a:pPr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EE9D-7D6A-4752-8689-6F0C52270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758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43720" y="6356352"/>
            <a:ext cx="2311400" cy="365125"/>
          </a:xfrm>
          <a:prstGeom prst="rect">
            <a:avLst/>
          </a:prstGeom>
        </p:spPr>
        <p:txBody>
          <a:bodyPr vert="horz" lIns="102413" tIns="51206" rIns="102413" bIns="5120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6A8CB63F-0B7C-CC4A-894A-79575A24862B}" type="slidenum">
              <a:rPr lang="en-US" smtClean="0">
                <a:solidFill>
                  <a:srgbClr val="4F4F4F">
                    <a:tint val="75000"/>
                  </a:srgbClr>
                </a:solidFill>
                <a:cs typeface="Arial"/>
                <a:sym typeface="Arial"/>
              </a:rPr>
              <a:pPr defTabSz="512064"/>
              <a:t>‹#›</a:t>
            </a:fld>
            <a:endParaRPr lang="en-US">
              <a:solidFill>
                <a:srgbClr val="4F4F4F">
                  <a:tint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75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algn="ctr" defTabSz="512064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5120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104" indent="-320040" algn="l" defTabSz="5120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256032" algn="l" defTabSz="51206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24" indent="-256032" algn="l" defTabSz="51206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indent="-256032" algn="l" defTabSz="51206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352" indent="-256032" algn="l" defTabSz="5120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416" indent="-256032" algn="l" defTabSz="5120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indent="-256032" algn="l" defTabSz="5120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indent="-256032" algn="l" defTabSz="51206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64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28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56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84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448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512" algn="l" defTabSz="5120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1"/>
            <a:ext cx="9904980" cy="6858465"/>
          </a:xfrm>
          <a:custGeom>
            <a:avLst/>
            <a:gdLst/>
            <a:ahLst/>
            <a:cxnLst/>
            <a:rect l="l" t="t" r="r" b="b"/>
            <a:pathLst>
              <a:path w="12330430" h="9360535">
                <a:moveTo>
                  <a:pt x="0" y="9360000"/>
                </a:moveTo>
                <a:lnTo>
                  <a:pt x="12329999" y="9360000"/>
                </a:lnTo>
                <a:lnTo>
                  <a:pt x="12329999" y="0"/>
                </a:lnTo>
                <a:lnTo>
                  <a:pt x="0" y="0"/>
                </a:lnTo>
                <a:lnTo>
                  <a:pt x="0" y="936000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pPr defTabSz="674553"/>
            <a:endParaRPr sz="1300">
              <a:solidFill>
                <a:prstClr val="black"/>
              </a:solidFill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37276">
        <a:defRPr>
          <a:latin typeface="+mn-lt"/>
          <a:ea typeface="+mn-ea"/>
          <a:cs typeface="+mn-cs"/>
        </a:defRPr>
      </a:lvl2pPr>
      <a:lvl3pPr marL="674553">
        <a:defRPr>
          <a:latin typeface="+mn-lt"/>
          <a:ea typeface="+mn-ea"/>
          <a:cs typeface="+mn-cs"/>
        </a:defRPr>
      </a:lvl3pPr>
      <a:lvl4pPr marL="1011829">
        <a:defRPr>
          <a:latin typeface="+mn-lt"/>
          <a:ea typeface="+mn-ea"/>
          <a:cs typeface="+mn-cs"/>
        </a:defRPr>
      </a:lvl4pPr>
      <a:lvl5pPr marL="1349106">
        <a:defRPr>
          <a:latin typeface="+mn-lt"/>
          <a:ea typeface="+mn-ea"/>
          <a:cs typeface="+mn-cs"/>
        </a:defRPr>
      </a:lvl5pPr>
      <a:lvl6pPr marL="1686382">
        <a:defRPr>
          <a:latin typeface="+mn-lt"/>
          <a:ea typeface="+mn-ea"/>
          <a:cs typeface="+mn-cs"/>
        </a:defRPr>
      </a:lvl6pPr>
      <a:lvl7pPr marL="2023659">
        <a:defRPr>
          <a:latin typeface="+mn-lt"/>
          <a:ea typeface="+mn-ea"/>
          <a:cs typeface="+mn-cs"/>
        </a:defRPr>
      </a:lvl7pPr>
      <a:lvl8pPr marL="2360935">
        <a:defRPr>
          <a:latin typeface="+mn-lt"/>
          <a:ea typeface="+mn-ea"/>
          <a:cs typeface="+mn-cs"/>
        </a:defRPr>
      </a:lvl8pPr>
      <a:lvl9pPr marL="26982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37276">
        <a:defRPr>
          <a:latin typeface="+mn-lt"/>
          <a:ea typeface="+mn-ea"/>
          <a:cs typeface="+mn-cs"/>
        </a:defRPr>
      </a:lvl2pPr>
      <a:lvl3pPr marL="674553">
        <a:defRPr>
          <a:latin typeface="+mn-lt"/>
          <a:ea typeface="+mn-ea"/>
          <a:cs typeface="+mn-cs"/>
        </a:defRPr>
      </a:lvl3pPr>
      <a:lvl4pPr marL="1011829">
        <a:defRPr>
          <a:latin typeface="+mn-lt"/>
          <a:ea typeface="+mn-ea"/>
          <a:cs typeface="+mn-cs"/>
        </a:defRPr>
      </a:lvl4pPr>
      <a:lvl5pPr marL="1349106">
        <a:defRPr>
          <a:latin typeface="+mn-lt"/>
          <a:ea typeface="+mn-ea"/>
          <a:cs typeface="+mn-cs"/>
        </a:defRPr>
      </a:lvl5pPr>
      <a:lvl6pPr marL="1686382">
        <a:defRPr>
          <a:latin typeface="+mn-lt"/>
          <a:ea typeface="+mn-ea"/>
          <a:cs typeface="+mn-cs"/>
        </a:defRPr>
      </a:lvl6pPr>
      <a:lvl7pPr marL="2023659">
        <a:defRPr>
          <a:latin typeface="+mn-lt"/>
          <a:ea typeface="+mn-ea"/>
          <a:cs typeface="+mn-cs"/>
        </a:defRPr>
      </a:lvl7pPr>
      <a:lvl8pPr marL="2360935">
        <a:defRPr>
          <a:latin typeface="+mn-lt"/>
          <a:ea typeface="+mn-ea"/>
          <a:cs typeface="+mn-cs"/>
        </a:defRPr>
      </a:lvl8pPr>
      <a:lvl9pPr marL="26982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09473" y="5088510"/>
            <a:ext cx="6934200" cy="644749"/>
          </a:xfrm>
        </p:spPr>
        <p:txBody>
          <a:bodyPr/>
          <a:lstStyle/>
          <a:p>
            <a:r>
              <a:rPr lang="en-US" sz="2800" dirty="0" smtClean="0"/>
              <a:t>Stroke Association – New Era for Stroke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4515" y="3356992"/>
            <a:ext cx="8897824" cy="947308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AMEC International Communication Effectiveness Awards 2017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5949283"/>
            <a:ext cx="1872208" cy="7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ISION_LOGO_NO_TAGLINE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917" y="6239076"/>
            <a:ext cx="2026613" cy="4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5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Lobby Government to continue the national Stroke strategy</a:t>
            </a:r>
          </a:p>
          <a:p>
            <a:endParaRPr lang="en-GB" dirty="0" smtClean="0"/>
          </a:p>
          <a:p>
            <a:r>
              <a:rPr lang="en-GB" dirty="0" smtClean="0"/>
              <a:t>Address “unacceptable” variations in stroke care and treatment on different areas of England</a:t>
            </a:r>
            <a:endParaRPr lang="en-GB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Raise awareness that Stroke is the UK’s third biggest killer</a:t>
            </a:r>
          </a:p>
          <a:p>
            <a:endParaRPr lang="en-GB" dirty="0" smtClean="0"/>
          </a:p>
          <a:p>
            <a:r>
              <a:rPr lang="en-GB" dirty="0" smtClean="0"/>
              <a:t>Direct people to sign a petition calling on the Government for a New Era Stroke strategy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85725" indent="-85725" rtl="0" fontAlgn="base">
              <a:buFont typeface="Arial" pitchFamily="34" charset="0"/>
              <a:buChar char="•"/>
            </a:pPr>
            <a:r>
              <a:rPr lang="en-GB" dirty="0" smtClean="0"/>
              <a:t>General public</a:t>
            </a:r>
          </a:p>
          <a:p>
            <a:pPr marL="85725" indent="-85725" rtl="0" fontAlgn="base">
              <a:buFont typeface="Arial" pitchFamily="34" charset="0"/>
              <a:buChar char="•"/>
            </a:pPr>
            <a:r>
              <a:rPr lang="en-GB" dirty="0" smtClean="0"/>
              <a:t>Charity supporters</a:t>
            </a:r>
          </a:p>
          <a:p>
            <a:pPr marL="85725" indent="-85725" rtl="0" fontAlgn="base">
              <a:buFont typeface="Arial" pitchFamily="34" charset="0"/>
              <a:buChar char="•"/>
            </a:pPr>
            <a:r>
              <a:rPr lang="en-GB" dirty="0" smtClean="0"/>
              <a:t>Business leaders</a:t>
            </a:r>
          </a:p>
          <a:p>
            <a:pPr marL="85725" indent="-85725" rtl="0" fontAlgn="base">
              <a:buFont typeface="Arial" pitchFamily="34" charset="0"/>
              <a:buChar char="•"/>
            </a:pPr>
            <a:r>
              <a:rPr lang="en-GB" dirty="0" smtClean="0"/>
              <a:t>Black and minority ethnic groups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Awareness  of the impact of stroke is low among the general public  leading to a lack of pressure on the Government  to maintain a stroke strategy</a:t>
            </a:r>
          </a:p>
          <a:p>
            <a:endParaRPr lang="en-GB" dirty="0" smtClean="0"/>
          </a:p>
          <a:p>
            <a:r>
              <a:rPr lang="en-GB" dirty="0" smtClean="0"/>
              <a:t>Engage the public to raise awareness and to lobby the Government by signing the New Era petition for new stroke strategy.</a:t>
            </a:r>
            <a:endParaRPr lang="en-GB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2 phased approach – Make May Purple and World Stroke Day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Mainstream media engagement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Famous landmarks become purple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Launch of petition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Social media activity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Support from celebrities and health bodies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Over 600 proactive mainstream articles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51% of all adults reached with key audiences successfully targeted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88% of New Era articles delivered key message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‘Sign petition’ call to action increased from 14% to 28% over the campaign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11 million #</a:t>
            </a:r>
            <a:r>
              <a:rPr lang="en-GB" dirty="0" err="1" smtClean="0"/>
              <a:t>NewEra</a:t>
            </a:r>
            <a:r>
              <a:rPr lang="en-GB" dirty="0" smtClean="0"/>
              <a:t> impressions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Petition link shared more than 4,000 times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Awareness of campaign messages increased from 2% to 37%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Web visits </a:t>
            </a:r>
            <a:r>
              <a:rPr lang="en-GB" smtClean="0"/>
              <a:t>and </a:t>
            </a:r>
            <a:r>
              <a:rPr lang="en-GB" smtClean="0"/>
              <a:t>click-throughs</a:t>
            </a:r>
            <a:r>
              <a:rPr lang="en-GB" dirty="0" smtClean="0"/>
              <a:t> </a:t>
            </a:r>
            <a:r>
              <a:rPr lang="en-GB" dirty="0" smtClean="0"/>
              <a:t>strongly correlated with media coverage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More than 50,000 petition signatures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GB" dirty="0" smtClean="0"/>
              <a:t>Government </a:t>
            </a:r>
            <a:r>
              <a:rPr lang="en-GB" dirty="0" smtClean="0"/>
              <a:t>responded </a:t>
            </a:r>
            <a:r>
              <a:rPr lang="en-GB" dirty="0" smtClean="0"/>
              <a:t>by safeguarding the existing strategy and agreed to debate</a:t>
            </a:r>
          </a:p>
          <a:p>
            <a:endParaRPr 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Campaign met objective of gaining a Parliamentary debate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err="1" smtClean="0"/>
              <a:t>Learnings</a:t>
            </a:r>
            <a:r>
              <a:rPr lang="en-GB" dirty="0" smtClean="0"/>
              <a:t> from the campaign used to start lobbying for the debate</a:t>
            </a:r>
          </a:p>
          <a:p>
            <a:pPr marL="85725" indent="-85725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People significantly more aware of the scale and challenges of stroke survivors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2610" y="116632"/>
            <a:ext cx="67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kern="0" dirty="0" smtClean="0">
                <a:solidFill>
                  <a:prstClr val="white"/>
                </a:solidFill>
                <a:latin typeface="Arial"/>
                <a:cs typeface="Arial"/>
                <a:sym typeface="Arial"/>
              </a:rPr>
              <a:t>Stroke Association Integrated Evaluation Framework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7785" y="116632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kern="0" dirty="0" smtClean="0">
                <a:solidFill>
                  <a:prstClr val="white"/>
                </a:solidFill>
                <a:latin typeface="Arial"/>
                <a:cs typeface="Arial"/>
                <a:sym typeface="Arial"/>
              </a:rPr>
              <a:t>Appendix 1</a:t>
            </a:r>
            <a:endParaRPr lang="en-GB" sz="1400" b="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54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120" y="118455"/>
            <a:ext cx="3731182" cy="12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Image result for ci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783" y="464398"/>
            <a:ext cx="2488153" cy="5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5345598"/>
            <a:ext cx="3286663" cy="1355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4300" y="1514916"/>
            <a:ext cx="3733236" cy="16980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71" y="1556126"/>
            <a:ext cx="5635678" cy="36010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284984"/>
            <a:ext cx="5334794" cy="34004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5368" y="90872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Appendix 2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016" y="64271"/>
            <a:ext cx="2504728" cy="13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357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103" y="5589240"/>
            <a:ext cx="4172080" cy="9470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2" y="116632"/>
            <a:ext cx="6157345" cy="39068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105" y="2348880"/>
            <a:ext cx="3922296" cy="43839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81" y="4149080"/>
            <a:ext cx="3946747" cy="13201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Image result for curly arrow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curly arr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40" y="5229200"/>
            <a:ext cx="992723" cy="9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2377" y="26064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Appendix 3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7216" y="640335"/>
            <a:ext cx="2504728" cy="13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886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258" y="4868194"/>
            <a:ext cx="4284296" cy="18011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822" y="3645025"/>
            <a:ext cx="2656106" cy="9419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650" y="2797454"/>
            <a:ext cx="3325943" cy="10411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88" y="271740"/>
            <a:ext cx="4437063" cy="1209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593" y="1628714"/>
            <a:ext cx="4364831" cy="9048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mage result for curly arr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71" y="1268760"/>
            <a:ext cx="992723" cy="9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65" y="2797453"/>
            <a:ext cx="3409483" cy="25202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Image result for curly arro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927" y="5163580"/>
            <a:ext cx="992723" cy="9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2377" y="2821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Appendix 4</a:t>
            </a: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7216" y="640335"/>
            <a:ext cx="2504728" cy="13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7805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ision NEW">
      <a:dk1>
        <a:srgbClr val="4F4F4F"/>
      </a:dk1>
      <a:lt1>
        <a:srgbClr val="FFFFFF"/>
      </a:lt1>
      <a:dk2>
        <a:srgbClr val="053A4F"/>
      </a:dk2>
      <a:lt2>
        <a:srgbClr val="FFFFFF"/>
      </a:lt2>
      <a:accent1>
        <a:srgbClr val="0C6389"/>
      </a:accent1>
      <a:accent2>
        <a:srgbClr val="D45526"/>
      </a:accent2>
      <a:accent3>
        <a:srgbClr val="158282"/>
      </a:accent3>
      <a:accent4>
        <a:srgbClr val="563689"/>
      </a:accent4>
      <a:accent5>
        <a:srgbClr val="634D5E"/>
      </a:accent5>
      <a:accent6>
        <a:srgbClr val="D45526"/>
      </a:accent6>
      <a:hlink>
        <a:srgbClr val="158282"/>
      </a:hlink>
      <a:folHlink>
        <a:srgbClr val="158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290</Words>
  <Application>Microsoft Office PowerPoint</Application>
  <PresentationFormat>A4 Paper (210x297 mm)</PresentationFormat>
  <Paragraphs>44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2_Office Theme</vt:lpstr>
      <vt:lpstr>1_Office Theme</vt:lpstr>
      <vt:lpstr>AMEC International Communication Effectiveness Awards 2017</vt:lpstr>
      <vt:lpstr>Slide 2</vt:lpstr>
      <vt:lpstr>Slide 3</vt:lpstr>
      <vt:lpstr>Slide 4</vt:lpstr>
      <vt:lpstr>Slide 5</vt:lpstr>
    </vt:vector>
  </TitlesOfParts>
  <Company>Gorkana Group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megtay</dc:creator>
  <cp:lastModifiedBy>Paul Hender</cp:lastModifiedBy>
  <cp:revision>21</cp:revision>
  <dcterms:created xsi:type="dcterms:W3CDTF">2017-02-02T14:53:07Z</dcterms:created>
  <dcterms:modified xsi:type="dcterms:W3CDTF">2017-02-09T13:04:29Z</dcterms:modified>
</cp:coreProperties>
</file>