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61" r:id="rId2"/>
    <p:sldId id="259" r:id="rId3"/>
    <p:sldId id="260" r:id="rId4"/>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llstab, Lisa" initials="RL" lastIdx="3" clrIdx="0">
    <p:extLst>
      <p:ext uri="{19B8F6BF-5375-455C-9EA6-DF929625EA0E}">
        <p15:presenceInfo xmlns:p15="http://schemas.microsoft.com/office/powerpoint/2012/main" userId="S-1-5-21-2002062289-2020709010-4147574693-2961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61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2" d="100"/>
          <a:sy n="72" d="100"/>
        </p:scale>
        <p:origin x="12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55E5F46-4D2F-45DC-9DFF-9BC22988305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a:extLst>
              <a:ext uri="{FF2B5EF4-FFF2-40B4-BE49-F238E27FC236}">
                <a16:creationId xmlns:a16="http://schemas.microsoft.com/office/drawing/2014/main" id="{3BFCBFC1-D13B-4A0D-B5C0-490EA2FA703B}"/>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18E05CEE-995F-4A8F-A990-101C81B63C8F}" type="datetimeFigureOut">
              <a:rPr lang="en-GB"/>
              <a:pPr>
                <a:defRPr/>
              </a:pPr>
              <a:t>19/02/2018</a:t>
            </a:fld>
            <a:endParaRPr lang="en-GB"/>
          </a:p>
        </p:txBody>
      </p:sp>
      <p:sp>
        <p:nvSpPr>
          <p:cNvPr id="4" name="Slide Image Placeholder 3">
            <a:extLst>
              <a:ext uri="{FF2B5EF4-FFF2-40B4-BE49-F238E27FC236}">
                <a16:creationId xmlns:a16="http://schemas.microsoft.com/office/drawing/2014/main" id="{B4F5D91B-539F-4A94-932E-CEAC47E68E5F}"/>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3C26AAA8-75FC-49CF-955E-83BD21FC5220}"/>
              </a:ext>
            </a:extLst>
          </p:cNvPr>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6" name="Footer Placeholder 5">
            <a:extLst>
              <a:ext uri="{FF2B5EF4-FFF2-40B4-BE49-F238E27FC236}">
                <a16:creationId xmlns:a16="http://schemas.microsoft.com/office/drawing/2014/main" id="{757947E5-2087-4116-A40B-D5762C8D7FDE}"/>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a:extLst>
              <a:ext uri="{FF2B5EF4-FFF2-40B4-BE49-F238E27FC236}">
                <a16:creationId xmlns:a16="http://schemas.microsoft.com/office/drawing/2014/main" id="{82AD2E02-5BA8-4D17-80AD-3E20E7C94D48}"/>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1874CC87-E44B-4696-B3C5-C6BA3DD51DA3}"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insert picture">
    <p:spTree>
      <p:nvGrpSpPr>
        <p:cNvPr id="1" name=""/>
        <p:cNvGrpSpPr/>
        <p:nvPr/>
      </p:nvGrpSpPr>
      <p:grpSpPr>
        <a:xfrm>
          <a:off x="0" y="0"/>
          <a:ext cx="0" cy="0"/>
          <a:chOff x="0" y="0"/>
          <a:chExt cx="0" cy="0"/>
        </a:xfrm>
      </p:grpSpPr>
      <p:sp>
        <p:nvSpPr>
          <p:cNvPr id="5" name="TextBox 3">
            <a:extLst>
              <a:ext uri="{FF2B5EF4-FFF2-40B4-BE49-F238E27FC236}">
                <a16:creationId xmlns:a16="http://schemas.microsoft.com/office/drawing/2014/main" id="{0E938E38-2C68-48E4-8FF1-FD3C2E8F6C8D}"/>
              </a:ext>
            </a:extLst>
          </p:cNvPr>
          <p:cNvSpPr txBox="1">
            <a:spLocks noChangeArrowheads="1"/>
          </p:cNvSpPr>
          <p:nvPr/>
        </p:nvSpPr>
        <p:spPr bwMode="auto">
          <a:xfrm>
            <a:off x="6713538" y="4437063"/>
            <a:ext cx="2244725"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GB" altLang="en-US" sz="1400">
                <a:latin typeface="Arial" panose="020B0604020202020204" pitchFamily="34" charset="0"/>
                <a:cs typeface="Arial" panose="020B0604020202020204" pitchFamily="34" charset="0"/>
              </a:rPr>
              <a:t>Alternative cover design (delete if not used): to insert your picture here, add your picture to the presentation using the menu option ‘Insert &gt; Pictures’. Crop the picture to the space by right-clicking on it and selecting ‘Send to Back’.</a:t>
            </a:r>
          </a:p>
        </p:txBody>
      </p:sp>
      <p:sp>
        <p:nvSpPr>
          <p:cNvPr id="11" name="Title 1"/>
          <p:cNvSpPr>
            <a:spLocks noGrp="1"/>
          </p:cNvSpPr>
          <p:nvPr>
            <p:ph type="ctrTitle"/>
          </p:nvPr>
        </p:nvSpPr>
        <p:spPr>
          <a:xfrm>
            <a:off x="648000" y="2357063"/>
            <a:ext cx="5400000" cy="1080000"/>
          </a:xfrm>
          <a:prstGeom prst="rect">
            <a:avLst/>
          </a:prstGeom>
        </p:spPr>
        <p:txBody>
          <a:bodyPr lIns="72000" tIns="72000" rIns="72000" bIns="72000" anchor="b">
            <a:normAutofit/>
          </a:bodyPr>
          <a:lstStyle>
            <a:lvl1pPr algn="l">
              <a:defRPr sz="50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12" name="Subtitle 2"/>
          <p:cNvSpPr>
            <a:spLocks noGrp="1"/>
          </p:cNvSpPr>
          <p:nvPr>
            <p:ph type="subTitle" idx="1"/>
          </p:nvPr>
        </p:nvSpPr>
        <p:spPr>
          <a:xfrm>
            <a:off x="648000" y="3434932"/>
            <a:ext cx="5400000" cy="540000"/>
          </a:xfrm>
        </p:spPr>
        <p:txBody>
          <a:bodyPr>
            <a:normAutofit/>
          </a:bodyPr>
          <a:lstStyle>
            <a:lvl1pPr marL="0" indent="0" algn="l">
              <a:buNone/>
              <a:defRPr sz="36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3" name="Text Placeholder 2"/>
          <p:cNvSpPr>
            <a:spLocks noGrp="1"/>
          </p:cNvSpPr>
          <p:nvPr>
            <p:ph type="body" idx="10"/>
          </p:nvPr>
        </p:nvSpPr>
        <p:spPr>
          <a:xfrm>
            <a:off x="648000" y="5693467"/>
            <a:ext cx="4320000" cy="360000"/>
          </a:xfrm>
        </p:spPr>
        <p:txBody>
          <a:bodyPr>
            <a:normAutofit/>
          </a:bodyPr>
          <a:lstStyle>
            <a:lvl1pPr marL="0" indent="0">
              <a:buNone/>
              <a:defRPr sz="200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490114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no picture">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38BB5D64-13DB-4CB7-AD3F-0B3DEE093D6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48000" y="3672000"/>
            <a:ext cx="5400000" cy="540000"/>
          </a:xfrm>
        </p:spPr>
        <p:txBody>
          <a:bodyPr>
            <a:normAutofit/>
          </a:bodyPr>
          <a:lstStyle>
            <a:lvl1pPr marL="0" indent="0" algn="l">
              <a:buNone/>
              <a:defRPr sz="36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Text Placeholder 2"/>
          <p:cNvSpPr>
            <a:spLocks noGrp="1"/>
          </p:cNvSpPr>
          <p:nvPr>
            <p:ph type="body" idx="10"/>
          </p:nvPr>
        </p:nvSpPr>
        <p:spPr>
          <a:xfrm>
            <a:off x="648000" y="5439467"/>
            <a:ext cx="4320000" cy="360000"/>
          </a:xfrm>
        </p:spPr>
        <p:txBody>
          <a:bodyPr>
            <a:normAutofit/>
          </a:bodyPr>
          <a:lstStyle>
            <a:lvl1pPr marL="0" indent="0">
              <a:buNone/>
              <a:defRPr sz="200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Title 1"/>
          <p:cNvSpPr>
            <a:spLocks noGrp="1"/>
          </p:cNvSpPr>
          <p:nvPr>
            <p:ph type="ctrTitle"/>
          </p:nvPr>
        </p:nvSpPr>
        <p:spPr>
          <a:xfrm>
            <a:off x="648000" y="2628000"/>
            <a:ext cx="5400000" cy="1080000"/>
          </a:xfrm>
          <a:prstGeom prst="rect">
            <a:avLst/>
          </a:prstGeom>
        </p:spPr>
        <p:txBody>
          <a:bodyPr lIns="72000" tIns="72000" rIns="72000" bIns="72000" anchor="b">
            <a:normAutofit/>
          </a:bodyPr>
          <a:lstStyle>
            <a:lvl1pPr algn="l">
              <a:defRPr sz="5000" b="1">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49647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large text)">
    <p:spTree>
      <p:nvGrpSpPr>
        <p:cNvPr id="1" name=""/>
        <p:cNvGrpSpPr/>
        <p:nvPr/>
      </p:nvGrpSpPr>
      <p:grpSpPr>
        <a:xfrm>
          <a:off x="0" y="0"/>
          <a:ext cx="0" cy="0"/>
          <a:chOff x="0" y="0"/>
          <a:chExt cx="0" cy="0"/>
        </a:xfrm>
      </p:grpSpPr>
      <p:pic>
        <p:nvPicPr>
          <p:cNvPr id="3" name="Picture 3">
            <a:extLst>
              <a:ext uri="{FF2B5EF4-FFF2-40B4-BE49-F238E27FC236}">
                <a16:creationId xmlns:a16="http://schemas.microsoft.com/office/drawing/2014/main" id="{F74FC14E-8C60-4BDE-B8DB-18FE507CD5D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4000" y="1439999"/>
            <a:ext cx="7956000" cy="4320000"/>
          </a:xfrm>
          <a:prstGeom prst="rect">
            <a:avLst/>
          </a:prstGeom>
        </p:spPr>
        <p:txBody>
          <a:bodyPr lIns="72000" tIns="72000" rIns="72000" bIns="72000">
            <a:noAutofit/>
          </a:bodyPr>
          <a:lstStyle>
            <a:lvl1pPr>
              <a:defRPr sz="3200">
                <a:solidFill>
                  <a:srgbClr val="1D619D"/>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4" name="Slide Number Placeholder 5">
            <a:extLst>
              <a:ext uri="{FF2B5EF4-FFF2-40B4-BE49-F238E27FC236}">
                <a16:creationId xmlns:a16="http://schemas.microsoft.com/office/drawing/2014/main" id="{EEA9E8DD-F47E-4D89-AB19-899E1F741367}"/>
              </a:ext>
            </a:extLst>
          </p:cNvPr>
          <p:cNvSpPr>
            <a:spLocks noGrp="1"/>
          </p:cNvSpPr>
          <p:nvPr>
            <p:ph type="sldNum" sz="quarter" idx="10"/>
          </p:nvPr>
        </p:nvSpPr>
        <p:spPr>
          <a:xfrm>
            <a:off x="179388" y="6335713"/>
            <a:ext cx="1549400" cy="252412"/>
          </a:xfrm>
          <a:prstGeom prst="rect">
            <a:avLst/>
          </a:prstGeom>
        </p:spPr>
        <p:txBody>
          <a:bodyPr lIns="72000" tIns="72000" rIns="72000" bIns="72000"/>
          <a:lstStyle>
            <a:lvl1pPr algn="l" eaLnBrk="1" fontAlgn="auto" hangingPunct="1">
              <a:spcBef>
                <a:spcPts val="0"/>
              </a:spcBef>
              <a:spcAft>
                <a:spcPts val="0"/>
              </a:spcAft>
              <a:defRPr b="1" smtClean="0">
                <a:solidFill>
                  <a:schemeClr val="bg1"/>
                </a:solidFill>
                <a:latin typeface="Arial" panose="020B0604020202020204" pitchFamily="34" charset="0"/>
                <a:cs typeface="Arial" panose="020B0604020202020204" pitchFamily="34" charset="0"/>
              </a:defRPr>
            </a:lvl1pPr>
          </a:lstStyle>
          <a:p>
            <a:pPr>
              <a:defRPr/>
            </a:pPr>
            <a:fld id="{F6381034-73C6-4F38-A6AC-E855EE12A7BE}" type="slidenum">
              <a:rPr lang="en-GB"/>
              <a:pPr>
                <a:defRPr/>
              </a:pPr>
              <a:t>‹#›</a:t>
            </a:fld>
            <a:endParaRPr lang="en-GB" dirty="0"/>
          </a:p>
        </p:txBody>
      </p:sp>
      <p:sp>
        <p:nvSpPr>
          <p:cNvPr id="5" name="Footer Placeholder 4">
            <a:extLst>
              <a:ext uri="{FF2B5EF4-FFF2-40B4-BE49-F238E27FC236}">
                <a16:creationId xmlns:a16="http://schemas.microsoft.com/office/drawing/2014/main" id="{C346B8AC-48D4-4925-9DD7-5B899604E0A8}"/>
              </a:ext>
            </a:extLst>
          </p:cNvPr>
          <p:cNvSpPr>
            <a:spLocks noGrp="1"/>
          </p:cNvSpPr>
          <p:nvPr>
            <p:ph type="ftr" sz="quarter" idx="11"/>
          </p:nvPr>
        </p:nvSpPr>
        <p:spPr>
          <a:xfrm>
            <a:off x="4525963" y="6588125"/>
            <a:ext cx="4114800" cy="269875"/>
          </a:xfrm>
          <a:prstGeom prst="rect">
            <a:avLst/>
          </a:prstGeom>
        </p:spPr>
        <p:txBody>
          <a:bodyPr/>
          <a:lstStyle>
            <a:lvl1pPr algn="r" eaLnBrk="1" fontAlgn="auto" hangingPunct="1">
              <a:spcBef>
                <a:spcPts val="0"/>
              </a:spcBef>
              <a:spcAft>
                <a:spcPts val="0"/>
              </a:spcAft>
              <a:defRPr sz="1000" dirty="0" smtClean="0">
                <a:latin typeface="Arial" panose="020B0604020202020204" pitchFamily="34" charset="0"/>
                <a:cs typeface="Arial" panose="020B0604020202020204" pitchFamily="34" charset="0"/>
              </a:defRPr>
            </a:lvl1pPr>
          </a:lstStyle>
          <a:p>
            <a:pPr>
              <a:defRPr/>
            </a:pPr>
            <a:r>
              <a:rPr lang="en-GB"/>
              <a:t>Footer</a:t>
            </a:r>
          </a:p>
        </p:txBody>
      </p:sp>
    </p:spTree>
    <p:extLst>
      <p:ext uri="{BB962C8B-B14F-4D97-AF65-F5344CB8AC3E}">
        <p14:creationId xmlns:p14="http://schemas.microsoft.com/office/powerpoint/2010/main" val="1799898844"/>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blue)">
    <p:spTree>
      <p:nvGrpSpPr>
        <p:cNvPr id="1" name=""/>
        <p:cNvGrpSpPr/>
        <p:nvPr/>
      </p:nvGrpSpPr>
      <p:grpSpPr>
        <a:xfrm>
          <a:off x="0" y="0"/>
          <a:ext cx="0" cy="0"/>
          <a:chOff x="0" y="0"/>
          <a:chExt cx="0" cy="0"/>
        </a:xfrm>
      </p:grpSpPr>
      <p:pic>
        <p:nvPicPr>
          <p:cNvPr id="8" name="Picture 3">
            <a:extLst>
              <a:ext uri="{FF2B5EF4-FFF2-40B4-BE49-F238E27FC236}">
                <a16:creationId xmlns:a16="http://schemas.microsoft.com/office/drawing/2014/main" id="{7EBF197C-E907-4C72-83BF-6B38A5A3C7C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2"/>
          <p:cNvSpPr>
            <a:spLocks noGrp="1"/>
          </p:cNvSpPr>
          <p:nvPr>
            <p:ph type="body" idx="1"/>
          </p:nvPr>
        </p:nvSpPr>
        <p:spPr>
          <a:xfrm>
            <a:off x="684000" y="1440000"/>
            <a:ext cx="3960000" cy="360000"/>
          </a:xfrm>
        </p:spPr>
        <p:txBody>
          <a:bodyPr>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9" name="Content Placeholder 3"/>
          <p:cNvSpPr>
            <a:spLocks noGrp="1"/>
          </p:cNvSpPr>
          <p:nvPr>
            <p:ph sz="half" idx="2"/>
          </p:nvPr>
        </p:nvSpPr>
        <p:spPr>
          <a:xfrm>
            <a:off x="684000" y="1800000"/>
            <a:ext cx="3960000" cy="39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p:cNvSpPr>
            <a:spLocks noGrp="1"/>
          </p:cNvSpPr>
          <p:nvPr>
            <p:ph type="body" sz="quarter" idx="3"/>
          </p:nvPr>
        </p:nvSpPr>
        <p:spPr>
          <a:xfrm>
            <a:off x="4679999" y="1440000"/>
            <a:ext cx="3960000" cy="360000"/>
          </a:xfrm>
        </p:spPr>
        <p:txBody>
          <a:bodyPr>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5"/>
          <p:cNvSpPr>
            <a:spLocks noGrp="1"/>
          </p:cNvSpPr>
          <p:nvPr>
            <p:ph sz="quarter" idx="4"/>
          </p:nvPr>
        </p:nvSpPr>
        <p:spPr>
          <a:xfrm>
            <a:off x="4680000" y="1800000"/>
            <a:ext cx="3960000" cy="39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itle 4"/>
          <p:cNvSpPr>
            <a:spLocks noGrp="1"/>
          </p:cNvSpPr>
          <p:nvPr>
            <p:ph type="title"/>
          </p:nvPr>
        </p:nvSpPr>
        <p:spPr>
          <a:xfrm>
            <a:off x="684000" y="468000"/>
            <a:ext cx="7740000" cy="360000"/>
          </a:xfrm>
          <a:prstGeom prst="rect">
            <a:avLst/>
          </a:prstGeom>
        </p:spPr>
        <p:txBody>
          <a:bodyPr>
            <a:normAutofit fontScale="90000"/>
          </a:bodyPr>
          <a:lstStyle/>
          <a:p>
            <a:r>
              <a:rPr lang="en-US"/>
              <a:t>Click to edit Master title style</a:t>
            </a:r>
            <a:endParaRPr lang="en-GB" dirty="0"/>
          </a:p>
        </p:txBody>
      </p:sp>
      <p:sp>
        <p:nvSpPr>
          <p:cNvPr id="11" name="Slide Number Placeholder 5">
            <a:extLst>
              <a:ext uri="{FF2B5EF4-FFF2-40B4-BE49-F238E27FC236}">
                <a16:creationId xmlns:a16="http://schemas.microsoft.com/office/drawing/2014/main" id="{C0996043-E22F-4586-8ED4-E7C70E03D2D6}"/>
              </a:ext>
            </a:extLst>
          </p:cNvPr>
          <p:cNvSpPr>
            <a:spLocks noGrp="1"/>
          </p:cNvSpPr>
          <p:nvPr>
            <p:ph type="sldNum" sz="quarter" idx="10"/>
          </p:nvPr>
        </p:nvSpPr>
        <p:spPr>
          <a:xfrm>
            <a:off x="179388" y="6335713"/>
            <a:ext cx="1549400" cy="252412"/>
          </a:xfrm>
          <a:prstGeom prst="rect">
            <a:avLst/>
          </a:prstGeom>
        </p:spPr>
        <p:txBody>
          <a:bodyPr lIns="72000" tIns="72000" rIns="72000" bIns="72000"/>
          <a:lstStyle>
            <a:lvl1pPr algn="l" eaLnBrk="1" fontAlgn="auto" hangingPunct="1">
              <a:spcBef>
                <a:spcPts val="0"/>
              </a:spcBef>
              <a:spcAft>
                <a:spcPts val="0"/>
              </a:spcAft>
              <a:defRPr b="1" smtClean="0">
                <a:solidFill>
                  <a:schemeClr val="bg1"/>
                </a:solidFill>
                <a:latin typeface="Arial" panose="020B0604020202020204" pitchFamily="34" charset="0"/>
                <a:cs typeface="Arial" panose="020B0604020202020204" pitchFamily="34" charset="0"/>
              </a:defRPr>
            </a:lvl1pPr>
          </a:lstStyle>
          <a:p>
            <a:pPr>
              <a:defRPr/>
            </a:pPr>
            <a:fld id="{27B0AD65-4B4C-4886-B558-1249654EA853}" type="slidenum">
              <a:rPr lang="en-GB"/>
              <a:pPr>
                <a:defRPr/>
              </a:pPr>
              <a:t>‹#›</a:t>
            </a:fld>
            <a:endParaRPr lang="en-GB" dirty="0"/>
          </a:p>
        </p:txBody>
      </p:sp>
      <p:sp>
        <p:nvSpPr>
          <p:cNvPr id="14" name="Footer Placeholder 4">
            <a:extLst>
              <a:ext uri="{FF2B5EF4-FFF2-40B4-BE49-F238E27FC236}">
                <a16:creationId xmlns:a16="http://schemas.microsoft.com/office/drawing/2014/main" id="{702E3F49-5CB5-46F1-85A5-D81AEEF98850}"/>
              </a:ext>
            </a:extLst>
          </p:cNvPr>
          <p:cNvSpPr>
            <a:spLocks noGrp="1"/>
          </p:cNvSpPr>
          <p:nvPr>
            <p:ph type="ftr" sz="quarter" idx="11"/>
          </p:nvPr>
        </p:nvSpPr>
        <p:spPr>
          <a:xfrm>
            <a:off x="4525963" y="6588125"/>
            <a:ext cx="4114800" cy="269875"/>
          </a:xfrm>
          <a:prstGeom prst="rect">
            <a:avLst/>
          </a:prstGeom>
        </p:spPr>
        <p:txBody>
          <a:bodyPr/>
          <a:lstStyle>
            <a:lvl1pPr algn="r" eaLnBrk="1" fontAlgn="auto" hangingPunct="1">
              <a:spcBef>
                <a:spcPts val="0"/>
              </a:spcBef>
              <a:spcAft>
                <a:spcPts val="0"/>
              </a:spcAft>
              <a:defRPr sz="1000" dirty="0" smtClean="0">
                <a:latin typeface="Arial" panose="020B0604020202020204" pitchFamily="34" charset="0"/>
                <a:cs typeface="Arial" panose="020B0604020202020204" pitchFamily="34" charset="0"/>
              </a:defRPr>
            </a:lvl1pPr>
          </a:lstStyle>
          <a:p>
            <a:pPr>
              <a:defRPr/>
            </a:pPr>
            <a:r>
              <a:rPr lang="en-GB"/>
              <a:t>Footer</a:t>
            </a:r>
          </a:p>
        </p:txBody>
      </p:sp>
    </p:spTree>
    <p:extLst>
      <p:ext uri="{BB962C8B-B14F-4D97-AF65-F5344CB8AC3E}">
        <p14:creationId xmlns:p14="http://schemas.microsoft.com/office/powerpoint/2010/main" val="8273296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white)">
    <p:spTree>
      <p:nvGrpSpPr>
        <p:cNvPr id="1" name=""/>
        <p:cNvGrpSpPr/>
        <p:nvPr/>
      </p:nvGrpSpPr>
      <p:grpSpPr>
        <a:xfrm>
          <a:off x="0" y="0"/>
          <a:ext cx="0" cy="0"/>
          <a:chOff x="0" y="0"/>
          <a:chExt cx="0" cy="0"/>
        </a:xfrm>
      </p:grpSpPr>
      <p:pic>
        <p:nvPicPr>
          <p:cNvPr id="7" name="Picture 3">
            <a:extLst>
              <a:ext uri="{FF2B5EF4-FFF2-40B4-BE49-F238E27FC236}">
                <a16:creationId xmlns:a16="http://schemas.microsoft.com/office/drawing/2014/main" id="{3D8033D0-8522-4B23-BB3B-6BBDD117A02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9140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idx="1"/>
          </p:nvPr>
        </p:nvSpPr>
        <p:spPr>
          <a:xfrm>
            <a:off x="684000" y="1440000"/>
            <a:ext cx="3960000" cy="360000"/>
          </a:xfrm>
        </p:spPr>
        <p:txBody>
          <a:bodyPr>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000" y="1800000"/>
            <a:ext cx="3960000" cy="39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79999" y="1440000"/>
            <a:ext cx="3960000" cy="360000"/>
          </a:xfrm>
        </p:spPr>
        <p:txBody>
          <a:bodyPr>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80000" y="1800000"/>
            <a:ext cx="3960000" cy="39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4"/>
          <p:cNvSpPr>
            <a:spLocks noGrp="1"/>
          </p:cNvSpPr>
          <p:nvPr>
            <p:ph type="title"/>
          </p:nvPr>
        </p:nvSpPr>
        <p:spPr>
          <a:xfrm>
            <a:off x="684000" y="468000"/>
            <a:ext cx="7740000" cy="360000"/>
          </a:xfrm>
          <a:prstGeom prst="rect">
            <a:avLst/>
          </a:prstGeom>
        </p:spPr>
        <p:txBody>
          <a:bodyPr>
            <a:normAutofit fontScale="90000"/>
          </a:bodyPr>
          <a:lstStyle/>
          <a:p>
            <a:r>
              <a:rPr lang="en-US"/>
              <a:t>Click to edit Master title style</a:t>
            </a:r>
            <a:endParaRPr lang="en-GB" dirty="0"/>
          </a:p>
        </p:txBody>
      </p:sp>
      <p:sp>
        <p:nvSpPr>
          <p:cNvPr id="8" name="Slide Number Placeholder 5">
            <a:extLst>
              <a:ext uri="{FF2B5EF4-FFF2-40B4-BE49-F238E27FC236}">
                <a16:creationId xmlns:a16="http://schemas.microsoft.com/office/drawing/2014/main" id="{AB1FF5FB-5CB6-45EE-9344-517794A4371C}"/>
              </a:ext>
            </a:extLst>
          </p:cNvPr>
          <p:cNvSpPr>
            <a:spLocks noGrp="1"/>
          </p:cNvSpPr>
          <p:nvPr>
            <p:ph type="sldNum" sz="quarter" idx="10"/>
          </p:nvPr>
        </p:nvSpPr>
        <p:spPr>
          <a:xfrm>
            <a:off x="179388" y="6335713"/>
            <a:ext cx="1549400" cy="252412"/>
          </a:xfrm>
          <a:prstGeom prst="rect">
            <a:avLst/>
          </a:prstGeom>
        </p:spPr>
        <p:txBody>
          <a:bodyPr lIns="72000" tIns="72000" rIns="72000" bIns="72000"/>
          <a:lstStyle>
            <a:lvl1pPr algn="l" eaLnBrk="1" fontAlgn="auto" hangingPunct="1">
              <a:spcBef>
                <a:spcPts val="0"/>
              </a:spcBef>
              <a:spcAft>
                <a:spcPts val="0"/>
              </a:spcAft>
              <a:defRPr b="1" smtClean="0">
                <a:solidFill>
                  <a:schemeClr val="bg1"/>
                </a:solidFill>
                <a:latin typeface="Arial" panose="020B0604020202020204" pitchFamily="34" charset="0"/>
                <a:cs typeface="Arial" panose="020B0604020202020204" pitchFamily="34" charset="0"/>
              </a:defRPr>
            </a:lvl1pPr>
          </a:lstStyle>
          <a:p>
            <a:pPr>
              <a:defRPr/>
            </a:pPr>
            <a:fld id="{5462FD92-CDA7-4728-8D41-C25B97C1E227}" type="slidenum">
              <a:rPr lang="en-GB"/>
              <a:pPr>
                <a:defRPr/>
              </a:pPr>
              <a:t>‹#›</a:t>
            </a:fld>
            <a:endParaRPr lang="en-GB" dirty="0"/>
          </a:p>
        </p:txBody>
      </p:sp>
      <p:sp>
        <p:nvSpPr>
          <p:cNvPr id="10" name="Footer Placeholder 4">
            <a:extLst>
              <a:ext uri="{FF2B5EF4-FFF2-40B4-BE49-F238E27FC236}">
                <a16:creationId xmlns:a16="http://schemas.microsoft.com/office/drawing/2014/main" id="{A06EA3E9-56AE-43B2-84E4-6917E419107A}"/>
              </a:ext>
            </a:extLst>
          </p:cNvPr>
          <p:cNvSpPr>
            <a:spLocks noGrp="1"/>
          </p:cNvSpPr>
          <p:nvPr>
            <p:ph type="ftr" sz="quarter" idx="11"/>
          </p:nvPr>
        </p:nvSpPr>
        <p:spPr>
          <a:xfrm>
            <a:off x="4525963" y="6588125"/>
            <a:ext cx="4114800" cy="269875"/>
          </a:xfrm>
          <a:prstGeom prst="rect">
            <a:avLst/>
          </a:prstGeom>
        </p:spPr>
        <p:txBody>
          <a:bodyPr/>
          <a:lstStyle>
            <a:lvl1pPr algn="r" eaLnBrk="1" fontAlgn="auto" hangingPunct="1">
              <a:spcBef>
                <a:spcPts val="0"/>
              </a:spcBef>
              <a:spcAft>
                <a:spcPts val="0"/>
              </a:spcAft>
              <a:defRPr sz="1000" dirty="0" smtClean="0">
                <a:latin typeface="Arial" panose="020B0604020202020204" pitchFamily="34" charset="0"/>
                <a:cs typeface="Arial" panose="020B0604020202020204" pitchFamily="34" charset="0"/>
              </a:defRPr>
            </a:lvl1pPr>
          </a:lstStyle>
          <a:p>
            <a:pPr>
              <a:defRPr/>
            </a:pPr>
            <a:r>
              <a:rPr lang="en-GB"/>
              <a:t>Footer</a:t>
            </a:r>
          </a:p>
        </p:txBody>
      </p:sp>
    </p:spTree>
    <p:extLst>
      <p:ext uri="{BB962C8B-B14F-4D97-AF65-F5344CB8AC3E}">
        <p14:creationId xmlns:p14="http://schemas.microsoft.com/office/powerpoint/2010/main" val="91305791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hexagon)">
    <p:spTree>
      <p:nvGrpSpPr>
        <p:cNvPr id="1" name=""/>
        <p:cNvGrpSpPr/>
        <p:nvPr/>
      </p:nvGrpSpPr>
      <p:grpSpPr>
        <a:xfrm>
          <a:off x="0" y="0"/>
          <a:ext cx="0" cy="0"/>
          <a:chOff x="0" y="0"/>
          <a:chExt cx="0" cy="0"/>
        </a:xfrm>
      </p:grpSpPr>
      <p:pic>
        <p:nvPicPr>
          <p:cNvPr id="6" name="Picture 3">
            <a:extLst>
              <a:ext uri="{FF2B5EF4-FFF2-40B4-BE49-F238E27FC236}">
                <a16:creationId xmlns:a16="http://schemas.microsoft.com/office/drawing/2014/main" id="{1F0072AA-3798-4D78-9D95-E5FE466146F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91376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p:cNvSpPr>
            <a:spLocks noGrp="1"/>
          </p:cNvSpPr>
          <p:nvPr>
            <p:ph sz="half" idx="2"/>
          </p:nvPr>
        </p:nvSpPr>
        <p:spPr>
          <a:xfrm>
            <a:off x="3132000" y="1404000"/>
            <a:ext cx="2880000" cy="468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4"/>
          <p:cNvSpPr>
            <a:spLocks noGrp="1"/>
          </p:cNvSpPr>
          <p:nvPr>
            <p:ph type="title"/>
          </p:nvPr>
        </p:nvSpPr>
        <p:spPr>
          <a:xfrm>
            <a:off x="684000" y="468000"/>
            <a:ext cx="7740000" cy="360000"/>
          </a:xfrm>
          <a:prstGeom prst="rect">
            <a:avLst/>
          </a:prstGeom>
        </p:spPr>
        <p:txBody>
          <a:bodyPr>
            <a:normAutofit fontScale="90000"/>
          </a:bodyPr>
          <a:lstStyle/>
          <a:p>
            <a:r>
              <a:rPr lang="en-US"/>
              <a:t>Click to edit Master title style</a:t>
            </a:r>
            <a:endParaRPr lang="en-GB" dirty="0"/>
          </a:p>
        </p:txBody>
      </p:sp>
      <p:sp>
        <p:nvSpPr>
          <p:cNvPr id="7" name="Slide Number Placeholder 5">
            <a:extLst>
              <a:ext uri="{FF2B5EF4-FFF2-40B4-BE49-F238E27FC236}">
                <a16:creationId xmlns:a16="http://schemas.microsoft.com/office/drawing/2014/main" id="{A71B705C-E27D-43F8-92D2-26D522D6D8BF}"/>
              </a:ext>
            </a:extLst>
          </p:cNvPr>
          <p:cNvSpPr>
            <a:spLocks noGrp="1"/>
          </p:cNvSpPr>
          <p:nvPr>
            <p:ph type="sldNum" sz="quarter" idx="10"/>
          </p:nvPr>
        </p:nvSpPr>
        <p:spPr>
          <a:xfrm>
            <a:off x="179388" y="6335713"/>
            <a:ext cx="1549400" cy="252412"/>
          </a:xfrm>
          <a:prstGeom prst="rect">
            <a:avLst/>
          </a:prstGeom>
        </p:spPr>
        <p:txBody>
          <a:bodyPr lIns="72000" tIns="72000" rIns="72000" bIns="72000"/>
          <a:lstStyle>
            <a:lvl1pPr algn="l" eaLnBrk="1" fontAlgn="auto" hangingPunct="1">
              <a:spcBef>
                <a:spcPts val="0"/>
              </a:spcBef>
              <a:spcAft>
                <a:spcPts val="0"/>
              </a:spcAft>
              <a:defRPr b="1" smtClean="0">
                <a:solidFill>
                  <a:schemeClr val="bg1"/>
                </a:solidFill>
                <a:latin typeface="Arial" panose="020B0604020202020204" pitchFamily="34" charset="0"/>
                <a:cs typeface="Arial" panose="020B0604020202020204" pitchFamily="34" charset="0"/>
              </a:defRPr>
            </a:lvl1pPr>
          </a:lstStyle>
          <a:p>
            <a:pPr>
              <a:defRPr/>
            </a:pPr>
            <a:fld id="{4E320CA2-38D3-49E2-B328-392A062B0E39}" type="slidenum">
              <a:rPr lang="en-GB"/>
              <a:pPr>
                <a:defRPr/>
              </a:pPr>
              <a:t>‹#›</a:t>
            </a:fld>
            <a:endParaRPr lang="en-GB" dirty="0"/>
          </a:p>
        </p:txBody>
      </p:sp>
      <p:sp>
        <p:nvSpPr>
          <p:cNvPr id="8" name="Footer Placeholder 4">
            <a:extLst>
              <a:ext uri="{FF2B5EF4-FFF2-40B4-BE49-F238E27FC236}">
                <a16:creationId xmlns:a16="http://schemas.microsoft.com/office/drawing/2014/main" id="{5D0DC185-65E5-453B-BE42-ADD05ED529E9}"/>
              </a:ext>
            </a:extLst>
          </p:cNvPr>
          <p:cNvSpPr>
            <a:spLocks noGrp="1"/>
          </p:cNvSpPr>
          <p:nvPr>
            <p:ph type="ftr" sz="quarter" idx="11"/>
          </p:nvPr>
        </p:nvSpPr>
        <p:spPr>
          <a:xfrm>
            <a:off x="4525963" y="6588125"/>
            <a:ext cx="4114800" cy="269875"/>
          </a:xfrm>
          <a:prstGeom prst="rect">
            <a:avLst/>
          </a:prstGeom>
        </p:spPr>
        <p:txBody>
          <a:bodyPr/>
          <a:lstStyle>
            <a:lvl1pPr algn="r" eaLnBrk="1" fontAlgn="auto" hangingPunct="1">
              <a:spcBef>
                <a:spcPts val="0"/>
              </a:spcBef>
              <a:spcAft>
                <a:spcPts val="0"/>
              </a:spcAft>
              <a:defRPr sz="1000" dirty="0" smtClean="0">
                <a:latin typeface="Arial" panose="020B0604020202020204" pitchFamily="34" charset="0"/>
                <a:cs typeface="Arial" panose="020B0604020202020204" pitchFamily="34" charset="0"/>
              </a:defRPr>
            </a:lvl1pPr>
          </a:lstStyle>
          <a:p>
            <a:pPr>
              <a:defRPr/>
            </a:pPr>
            <a:r>
              <a:rPr lang="en-GB"/>
              <a:t>Footer</a:t>
            </a:r>
          </a:p>
        </p:txBody>
      </p:sp>
    </p:spTree>
    <p:extLst>
      <p:ext uri="{BB962C8B-B14F-4D97-AF65-F5344CB8AC3E}">
        <p14:creationId xmlns:p14="http://schemas.microsoft.com/office/powerpoint/2010/main" val="1062232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Placeholder 2">
            <a:extLst>
              <a:ext uri="{FF2B5EF4-FFF2-40B4-BE49-F238E27FC236}">
                <a16:creationId xmlns:a16="http://schemas.microsoft.com/office/drawing/2014/main" id="{E0361E4F-4823-4755-A594-83F209F90283}"/>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2000" tIns="72000" rIns="72000" bIns="7200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Lst>
  <p:txStyles>
    <p:titleStyle>
      <a:lvl1pPr algn="l" rtl="0" eaLnBrk="1" fontAlgn="base" hangingPunct="1">
        <a:lnSpc>
          <a:spcPct val="90000"/>
        </a:lnSpc>
        <a:spcBef>
          <a:spcPct val="0"/>
        </a:spcBef>
        <a:spcAft>
          <a:spcPct val="0"/>
        </a:spcAft>
        <a:defRPr sz="2000" b="1" kern="1200">
          <a:solidFill>
            <a:srgbClr val="1D619D"/>
          </a:solidFill>
          <a:latin typeface="Arial" panose="020B0604020202020204" pitchFamily="34" charset="0"/>
          <a:ea typeface="+mj-ea"/>
          <a:cs typeface="Arial" panose="020B0604020202020204" pitchFamily="34" charset="0"/>
        </a:defRPr>
      </a:lvl1pPr>
      <a:lvl2pPr algn="l" rtl="0" eaLnBrk="1" fontAlgn="base" hangingPunct="1">
        <a:lnSpc>
          <a:spcPct val="90000"/>
        </a:lnSpc>
        <a:spcBef>
          <a:spcPct val="0"/>
        </a:spcBef>
        <a:spcAft>
          <a:spcPct val="0"/>
        </a:spcAft>
        <a:defRPr sz="2000" b="1">
          <a:solidFill>
            <a:srgbClr val="1D619D"/>
          </a:solidFill>
          <a:latin typeface="Arial" panose="020B0604020202020204" pitchFamily="34" charset="0"/>
          <a:cs typeface="Arial" panose="020B0604020202020204" pitchFamily="34" charset="0"/>
        </a:defRPr>
      </a:lvl2pPr>
      <a:lvl3pPr algn="l" rtl="0" eaLnBrk="1" fontAlgn="base" hangingPunct="1">
        <a:lnSpc>
          <a:spcPct val="90000"/>
        </a:lnSpc>
        <a:spcBef>
          <a:spcPct val="0"/>
        </a:spcBef>
        <a:spcAft>
          <a:spcPct val="0"/>
        </a:spcAft>
        <a:defRPr sz="2000" b="1">
          <a:solidFill>
            <a:srgbClr val="1D619D"/>
          </a:solidFill>
          <a:latin typeface="Arial" panose="020B0604020202020204" pitchFamily="34" charset="0"/>
          <a:cs typeface="Arial" panose="020B0604020202020204" pitchFamily="34" charset="0"/>
        </a:defRPr>
      </a:lvl3pPr>
      <a:lvl4pPr algn="l" rtl="0" eaLnBrk="1" fontAlgn="base" hangingPunct="1">
        <a:lnSpc>
          <a:spcPct val="90000"/>
        </a:lnSpc>
        <a:spcBef>
          <a:spcPct val="0"/>
        </a:spcBef>
        <a:spcAft>
          <a:spcPct val="0"/>
        </a:spcAft>
        <a:defRPr sz="2000" b="1">
          <a:solidFill>
            <a:srgbClr val="1D619D"/>
          </a:solidFill>
          <a:latin typeface="Arial" panose="020B0604020202020204" pitchFamily="34" charset="0"/>
          <a:cs typeface="Arial" panose="020B0604020202020204" pitchFamily="34" charset="0"/>
        </a:defRPr>
      </a:lvl4pPr>
      <a:lvl5pPr algn="l" rtl="0" eaLnBrk="1" fontAlgn="base" hangingPunct="1">
        <a:lnSpc>
          <a:spcPct val="90000"/>
        </a:lnSpc>
        <a:spcBef>
          <a:spcPct val="0"/>
        </a:spcBef>
        <a:spcAft>
          <a:spcPct val="0"/>
        </a:spcAft>
        <a:defRPr sz="2000" b="1">
          <a:solidFill>
            <a:srgbClr val="1D619D"/>
          </a:solidFill>
          <a:latin typeface="Arial" panose="020B0604020202020204" pitchFamily="34" charset="0"/>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D619D"/>
          </a:solidFill>
          <a:latin typeface="Arial" panose="020B0604020202020204" pitchFamily="34" charset="0"/>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D619D"/>
          </a:solidFill>
          <a:latin typeface="Arial" panose="020B0604020202020204" pitchFamily="34" charset="0"/>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D619D"/>
          </a:solidFill>
          <a:latin typeface="Arial" panose="020B0604020202020204" pitchFamily="34" charset="0"/>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D619D"/>
          </a:solidFill>
          <a:latin typeface="Arial" panose="020B0604020202020204" pitchFamily="34" charset="0"/>
          <a:cs typeface="Arial" panose="020B0604020202020204" pitchFamily="34" charset="0"/>
        </a:defRPr>
      </a:lvl9pPr>
    </p:titleStyle>
    <p:bodyStyle>
      <a:lvl1pPr algn="l" rtl="0" eaLnBrk="1" fontAlgn="base" hangingPunct="1">
        <a:lnSpc>
          <a:spcPct val="90000"/>
        </a:lnSpc>
        <a:spcBef>
          <a:spcPts val="1000"/>
        </a:spcBef>
        <a:spcAft>
          <a:spcPct val="0"/>
        </a:spcAft>
        <a:buFont typeface="Arial" panose="020B0604020202020204" pitchFamily="34" charset="0"/>
        <a:defRPr sz="1100" kern="1200">
          <a:solidFill>
            <a:schemeClr val="tx1"/>
          </a:solidFill>
          <a:latin typeface="Arial" panose="020B0604020202020204" pitchFamily="34" charset="0"/>
          <a:ea typeface="+mn-ea"/>
          <a:cs typeface="Arial" panose="020B060402020202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em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5.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BE252E71-E9FA-4E32-BB49-356D830A25ED}"/>
              </a:ext>
            </a:extLst>
          </p:cNvPr>
          <p:cNvSpPr>
            <a:spLocks noGrp="1"/>
          </p:cNvSpPr>
          <p:nvPr>
            <p:ph type="sldNum" sz="quarter" idx="10"/>
          </p:nvPr>
        </p:nvSpPr>
        <p:spPr/>
        <p:txBody>
          <a:bodyPr/>
          <a:lstStyle/>
          <a:p>
            <a:pPr>
              <a:defRPr/>
            </a:pPr>
            <a:fld id="{5462FD92-CDA7-4728-8D41-C25B97C1E227}" type="slidenum">
              <a:rPr lang="en-GB" smtClean="0"/>
              <a:pPr>
                <a:defRPr/>
              </a:pPr>
              <a:t>1</a:t>
            </a:fld>
            <a:endParaRPr lang="en-GB" dirty="0"/>
          </a:p>
        </p:txBody>
      </p:sp>
      <p:pic>
        <p:nvPicPr>
          <p:cNvPr id="9" name="Picture 8">
            <a:extLst>
              <a:ext uri="{FF2B5EF4-FFF2-40B4-BE49-F238E27FC236}">
                <a16:creationId xmlns:a16="http://schemas.microsoft.com/office/drawing/2014/main" id="{79C8FFD7-E526-4923-B6CF-BE5E057F2BE4}"/>
              </a:ext>
            </a:extLst>
          </p:cNvPr>
          <p:cNvPicPr>
            <a:picLocks noChangeAspect="1"/>
          </p:cNvPicPr>
          <p:nvPr/>
        </p:nvPicPr>
        <p:blipFill rotWithShape="1">
          <a:blip r:embed="rId2"/>
          <a:srcRect l="22431" t="7756" r="20566" b="54862"/>
          <a:stretch/>
        </p:blipFill>
        <p:spPr>
          <a:xfrm>
            <a:off x="179388" y="1285277"/>
            <a:ext cx="5515788" cy="4042097"/>
          </a:xfrm>
          <a:prstGeom prst="rect">
            <a:avLst/>
          </a:prstGeom>
        </p:spPr>
      </p:pic>
      <p:pic>
        <p:nvPicPr>
          <p:cNvPr id="11" name="Picture 10">
            <a:extLst>
              <a:ext uri="{FF2B5EF4-FFF2-40B4-BE49-F238E27FC236}">
                <a16:creationId xmlns:a16="http://schemas.microsoft.com/office/drawing/2014/main" id="{2715C5BB-9388-420A-9CA9-DC495BAFDA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6899" y="1285277"/>
            <a:ext cx="2399956" cy="1439187"/>
          </a:xfrm>
          <a:prstGeom prst="rect">
            <a:avLst/>
          </a:prstGeom>
        </p:spPr>
      </p:pic>
      <p:pic>
        <p:nvPicPr>
          <p:cNvPr id="13" name="Picture 12">
            <a:extLst>
              <a:ext uri="{FF2B5EF4-FFF2-40B4-BE49-F238E27FC236}">
                <a16:creationId xmlns:a16="http://schemas.microsoft.com/office/drawing/2014/main" id="{5E11D05D-EA5D-45DF-9626-453415476E9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80706" y="2837953"/>
            <a:ext cx="2528033" cy="1371791"/>
          </a:xfrm>
          <a:prstGeom prst="rect">
            <a:avLst/>
          </a:prstGeom>
        </p:spPr>
      </p:pic>
      <p:pic>
        <p:nvPicPr>
          <p:cNvPr id="15" name="Picture 14">
            <a:extLst>
              <a:ext uri="{FF2B5EF4-FFF2-40B4-BE49-F238E27FC236}">
                <a16:creationId xmlns:a16="http://schemas.microsoft.com/office/drawing/2014/main" id="{A0890E95-AD7A-41A9-BE50-C6A7C3EB8C2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50580" y="4007495"/>
            <a:ext cx="2397913" cy="1524213"/>
          </a:xfrm>
          <a:prstGeom prst="rect">
            <a:avLst/>
          </a:prstGeom>
        </p:spPr>
      </p:pic>
      <p:sp>
        <p:nvSpPr>
          <p:cNvPr id="16" name="TextBox 15">
            <a:extLst>
              <a:ext uri="{FF2B5EF4-FFF2-40B4-BE49-F238E27FC236}">
                <a16:creationId xmlns:a16="http://schemas.microsoft.com/office/drawing/2014/main" id="{1E73F768-D75A-4287-B4FE-37445FE8B8EA}"/>
              </a:ext>
            </a:extLst>
          </p:cNvPr>
          <p:cNvSpPr txBox="1"/>
          <p:nvPr/>
        </p:nvSpPr>
        <p:spPr>
          <a:xfrm>
            <a:off x="179388" y="5465448"/>
            <a:ext cx="5200995" cy="830997"/>
          </a:xfrm>
          <a:prstGeom prst="rect">
            <a:avLst/>
          </a:prstGeom>
          <a:noFill/>
        </p:spPr>
        <p:txBody>
          <a:bodyPr wrap="square" rtlCol="0">
            <a:spAutoFit/>
          </a:bodyPr>
          <a:lstStyle/>
          <a:p>
            <a:r>
              <a:rPr lang="en-GB" sz="1200" dirty="0"/>
              <a:t>Figure 1. </a:t>
            </a:r>
            <a:r>
              <a:rPr lang="en-GB" sz="1200" dirty="0" err="1"/>
              <a:t>PowerBi</a:t>
            </a:r>
            <a:r>
              <a:rPr lang="en-GB" sz="1200" dirty="0"/>
              <a:t> attraction dashboard showing headline statistics for applications submitted since Dec 2016 for Band 3-5 prison officer. This includes total number of applications submitted, total number of  applicants completing online test, and total number of applicants who pass the online test.</a:t>
            </a:r>
            <a:endParaRPr lang="en-GB" dirty="0"/>
          </a:p>
        </p:txBody>
      </p:sp>
      <p:sp>
        <p:nvSpPr>
          <p:cNvPr id="17" name="TextBox 16">
            <a:extLst>
              <a:ext uri="{FF2B5EF4-FFF2-40B4-BE49-F238E27FC236}">
                <a16:creationId xmlns:a16="http://schemas.microsoft.com/office/drawing/2014/main" id="{5CB7CD20-7540-43A1-8227-A08BA5E8AEAE}"/>
              </a:ext>
            </a:extLst>
          </p:cNvPr>
          <p:cNvSpPr txBox="1"/>
          <p:nvPr/>
        </p:nvSpPr>
        <p:spPr>
          <a:xfrm>
            <a:off x="5695176" y="5505204"/>
            <a:ext cx="3316302" cy="1107996"/>
          </a:xfrm>
          <a:prstGeom prst="rect">
            <a:avLst/>
          </a:prstGeom>
          <a:noFill/>
        </p:spPr>
        <p:txBody>
          <a:bodyPr wrap="square" rtlCol="0">
            <a:spAutoFit/>
          </a:bodyPr>
          <a:lstStyle/>
          <a:p>
            <a:r>
              <a:rPr lang="en-GB" sz="1100" dirty="0"/>
              <a:t>Figure 2. Dashboard showing applications submitted in last six week compared to targets for priority sites (see black horizontal line). This dashboard also shows the cumulative totals for the previous 6 weeks of applications submitted compared to targets (see black dot). </a:t>
            </a:r>
          </a:p>
        </p:txBody>
      </p:sp>
      <p:sp>
        <p:nvSpPr>
          <p:cNvPr id="19" name="Title 4">
            <a:extLst>
              <a:ext uri="{FF2B5EF4-FFF2-40B4-BE49-F238E27FC236}">
                <a16:creationId xmlns:a16="http://schemas.microsoft.com/office/drawing/2014/main" id="{C9BBEDD2-CC24-485E-AD37-19BBA58DCF8A}"/>
              </a:ext>
            </a:extLst>
          </p:cNvPr>
          <p:cNvSpPr>
            <a:spLocks noGrp="1"/>
          </p:cNvSpPr>
          <p:nvPr>
            <p:ph type="title"/>
          </p:nvPr>
        </p:nvSpPr>
        <p:spPr>
          <a:xfrm>
            <a:off x="684213" y="468313"/>
            <a:ext cx="7739062" cy="360362"/>
          </a:xfrm>
        </p:spPr>
        <p:txBody>
          <a:bodyPr/>
          <a:lstStyle/>
          <a:p>
            <a:pPr algn="ctr" fontAlgn="auto">
              <a:spcAft>
                <a:spcPts val="0"/>
              </a:spcAft>
              <a:defRPr/>
            </a:pPr>
            <a:r>
              <a:rPr lang="en-GB" u="sng" dirty="0"/>
              <a:t>SUPPORTING MATERIAL: </a:t>
            </a:r>
            <a:r>
              <a:rPr lang="en-GB" u="sng" dirty="0" err="1"/>
              <a:t>PowerBi</a:t>
            </a:r>
            <a:endParaRPr lang="en-GB" u="sng" dirty="0"/>
          </a:p>
        </p:txBody>
      </p:sp>
      <p:sp>
        <p:nvSpPr>
          <p:cNvPr id="20" name="TextBox 19">
            <a:extLst>
              <a:ext uri="{FF2B5EF4-FFF2-40B4-BE49-F238E27FC236}">
                <a16:creationId xmlns:a16="http://schemas.microsoft.com/office/drawing/2014/main" id="{8131E947-B922-4EE6-8364-54686CD58260}"/>
              </a:ext>
            </a:extLst>
          </p:cNvPr>
          <p:cNvSpPr txBox="1"/>
          <p:nvPr/>
        </p:nvSpPr>
        <p:spPr>
          <a:xfrm>
            <a:off x="520505" y="828675"/>
            <a:ext cx="3868615" cy="415498"/>
          </a:xfrm>
          <a:prstGeom prst="rect">
            <a:avLst/>
          </a:prstGeom>
          <a:noFill/>
        </p:spPr>
        <p:txBody>
          <a:bodyPr wrap="square" rtlCol="0">
            <a:spAutoFit/>
          </a:bodyPr>
          <a:lstStyle/>
          <a:p>
            <a:r>
              <a:rPr lang="en-GB" sz="1050" dirty="0"/>
              <a:t>Please note: All data presented on this </a:t>
            </a:r>
            <a:r>
              <a:rPr lang="en-GB" sz="1050" dirty="0" err="1"/>
              <a:t>Powerpoint</a:t>
            </a:r>
            <a:r>
              <a:rPr lang="en-GB" sz="1050" dirty="0"/>
              <a:t> is fictitious and for illustrative purposes only. </a:t>
            </a:r>
          </a:p>
        </p:txBody>
      </p:sp>
    </p:spTree>
    <p:extLst>
      <p:ext uri="{BB962C8B-B14F-4D97-AF65-F5344CB8AC3E}">
        <p14:creationId xmlns:p14="http://schemas.microsoft.com/office/powerpoint/2010/main" val="3841035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Slide Number Placeholder 9">
            <a:extLst>
              <a:ext uri="{FF2B5EF4-FFF2-40B4-BE49-F238E27FC236}">
                <a16:creationId xmlns:a16="http://schemas.microsoft.com/office/drawing/2014/main" id="{13F0D793-2037-47F7-96C2-28567BD38A18}"/>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1AC1CE6-B1A3-4763-9477-A725E21E693A}" type="slidenum">
              <a:rPr lang="en-GB" altLang="en-US">
                <a:solidFill>
                  <a:schemeClr val="bg1"/>
                </a:solidFill>
                <a:latin typeface="Arial" panose="020B0604020202020204" pitchFamily="34" charset="0"/>
              </a:rPr>
              <a:pPr fontAlgn="base">
                <a:spcBef>
                  <a:spcPct val="0"/>
                </a:spcBef>
                <a:spcAft>
                  <a:spcPct val="0"/>
                </a:spcAft>
              </a:pPr>
              <a:t>2</a:t>
            </a:fld>
            <a:endParaRPr lang="en-GB" altLang="en-US">
              <a:solidFill>
                <a:schemeClr val="bg1"/>
              </a:solidFill>
              <a:latin typeface="Arial" panose="020B0604020202020204" pitchFamily="34" charset="0"/>
            </a:endParaRPr>
          </a:p>
        </p:txBody>
      </p:sp>
      <p:sp>
        <p:nvSpPr>
          <p:cNvPr id="11" name="Title 4">
            <a:extLst>
              <a:ext uri="{FF2B5EF4-FFF2-40B4-BE49-F238E27FC236}">
                <a16:creationId xmlns:a16="http://schemas.microsoft.com/office/drawing/2014/main" id="{056A512B-55C7-444B-A0DE-B43F28B0651F}"/>
              </a:ext>
            </a:extLst>
          </p:cNvPr>
          <p:cNvSpPr>
            <a:spLocks noGrp="1"/>
          </p:cNvSpPr>
          <p:nvPr>
            <p:ph type="title"/>
          </p:nvPr>
        </p:nvSpPr>
        <p:spPr>
          <a:xfrm>
            <a:off x="684213" y="468313"/>
            <a:ext cx="7739062" cy="360362"/>
          </a:xfrm>
        </p:spPr>
        <p:txBody>
          <a:bodyPr/>
          <a:lstStyle/>
          <a:p>
            <a:pPr algn="ctr" fontAlgn="auto">
              <a:spcAft>
                <a:spcPts val="0"/>
              </a:spcAft>
              <a:defRPr/>
            </a:pPr>
            <a:r>
              <a:rPr lang="en-GB" u="sng" dirty="0"/>
              <a:t>SUPPORTING MATERIAL: </a:t>
            </a:r>
            <a:r>
              <a:rPr lang="en-GB" u="sng" dirty="0" err="1"/>
              <a:t>PowerBi</a:t>
            </a:r>
            <a:r>
              <a:rPr lang="en-GB" u="sng" dirty="0"/>
              <a:t> and Surveys</a:t>
            </a:r>
          </a:p>
        </p:txBody>
      </p:sp>
      <p:pic>
        <p:nvPicPr>
          <p:cNvPr id="9" name="Picture 1">
            <a:extLst>
              <a:ext uri="{FF2B5EF4-FFF2-40B4-BE49-F238E27FC236}">
                <a16:creationId xmlns:a16="http://schemas.microsoft.com/office/drawing/2014/main" id="{F9A03CEC-2417-4D01-835C-8863EAA689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710" y="3799961"/>
            <a:ext cx="3704026" cy="2316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Group 13">
            <a:extLst>
              <a:ext uri="{FF2B5EF4-FFF2-40B4-BE49-F238E27FC236}">
                <a16:creationId xmlns:a16="http://schemas.microsoft.com/office/drawing/2014/main" id="{9D6E812B-291C-420E-A2BF-74907832B5B7}"/>
              </a:ext>
            </a:extLst>
          </p:cNvPr>
          <p:cNvGrpSpPr/>
          <p:nvPr/>
        </p:nvGrpSpPr>
        <p:grpSpPr>
          <a:xfrm>
            <a:off x="9030422" y="1349757"/>
            <a:ext cx="576064" cy="4176464"/>
            <a:chOff x="9057456" y="1484784"/>
            <a:chExt cx="576064" cy="4464496"/>
          </a:xfrm>
        </p:grpSpPr>
        <p:grpSp>
          <p:nvGrpSpPr>
            <p:cNvPr id="15" name="Group 14">
              <a:extLst>
                <a:ext uri="{FF2B5EF4-FFF2-40B4-BE49-F238E27FC236}">
                  <a16:creationId xmlns:a16="http://schemas.microsoft.com/office/drawing/2014/main" id="{BDDD4C98-468E-427E-804B-783103EF58C6}"/>
                </a:ext>
              </a:extLst>
            </p:cNvPr>
            <p:cNvGrpSpPr/>
            <p:nvPr/>
          </p:nvGrpSpPr>
          <p:grpSpPr>
            <a:xfrm>
              <a:off x="9057456" y="1484784"/>
              <a:ext cx="576064" cy="144016"/>
              <a:chOff x="9057456" y="1484784"/>
              <a:chExt cx="576064" cy="144016"/>
            </a:xfrm>
          </p:grpSpPr>
          <p:cxnSp>
            <p:nvCxnSpPr>
              <p:cNvPr id="56" name="Straight Connector 55">
                <a:extLst>
                  <a:ext uri="{FF2B5EF4-FFF2-40B4-BE49-F238E27FC236}">
                    <a16:creationId xmlns:a16="http://schemas.microsoft.com/office/drawing/2014/main" id="{0DF04422-D628-44B2-A6F7-E38162E712EB}"/>
                  </a:ext>
                </a:extLst>
              </p:cNvPr>
              <p:cNvCxnSpPr/>
              <p:nvPr/>
            </p:nvCxnSpPr>
            <p:spPr bwMode="auto">
              <a:xfrm flipH="1">
                <a:off x="9057456"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7" name="Straight Connector 56">
                <a:extLst>
                  <a:ext uri="{FF2B5EF4-FFF2-40B4-BE49-F238E27FC236}">
                    <a16:creationId xmlns:a16="http://schemas.microsoft.com/office/drawing/2014/main" id="{948C003E-FB0D-4FC8-9D51-21D213029AC1}"/>
                  </a:ext>
                </a:extLst>
              </p:cNvPr>
              <p:cNvCxnSpPr/>
              <p:nvPr/>
            </p:nvCxnSpPr>
            <p:spPr bwMode="auto">
              <a:xfrm flipH="1">
                <a:off x="9489504"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8" name="TextBox 57">
                <a:extLst>
                  <a:ext uri="{FF2B5EF4-FFF2-40B4-BE49-F238E27FC236}">
                    <a16:creationId xmlns:a16="http://schemas.microsoft.com/office/drawing/2014/main" id="{52504990-8930-4BF7-A81B-AEE371239801}"/>
                  </a:ext>
                </a:extLst>
              </p:cNvPr>
              <p:cNvSpPr txBox="1"/>
              <p:nvPr/>
            </p:nvSpPr>
            <p:spPr>
              <a:xfrm>
                <a:off x="9201472" y="1484784"/>
                <a:ext cx="288032" cy="144016"/>
              </a:xfrm>
              <a:prstGeom prst="rect">
                <a:avLst/>
              </a:prstGeom>
              <a:no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FFFFFF"/>
                    </a:solidFill>
                    <a:effectLst/>
                    <a:uLnTx/>
                    <a:uFillTx/>
                    <a:latin typeface="Arial Narrow"/>
                    <a:cs typeface="Arial Narrow"/>
                  </a:rPr>
                  <a:t>2500</a:t>
                </a:r>
              </a:p>
            </p:txBody>
          </p:sp>
        </p:grpSp>
        <p:grpSp>
          <p:nvGrpSpPr>
            <p:cNvPr id="16" name="Group 15">
              <a:extLst>
                <a:ext uri="{FF2B5EF4-FFF2-40B4-BE49-F238E27FC236}">
                  <a16:creationId xmlns:a16="http://schemas.microsoft.com/office/drawing/2014/main" id="{D78E6B5C-DAE4-4E80-A64A-CE1F8A60413C}"/>
                </a:ext>
              </a:extLst>
            </p:cNvPr>
            <p:cNvGrpSpPr/>
            <p:nvPr/>
          </p:nvGrpSpPr>
          <p:grpSpPr>
            <a:xfrm>
              <a:off x="9057456" y="1916832"/>
              <a:ext cx="576064" cy="144016"/>
              <a:chOff x="9057456" y="1484784"/>
              <a:chExt cx="576064" cy="144016"/>
            </a:xfrm>
          </p:grpSpPr>
          <p:cxnSp>
            <p:nvCxnSpPr>
              <p:cNvPr id="53" name="Straight Connector 52">
                <a:extLst>
                  <a:ext uri="{FF2B5EF4-FFF2-40B4-BE49-F238E27FC236}">
                    <a16:creationId xmlns:a16="http://schemas.microsoft.com/office/drawing/2014/main" id="{BB75E255-0F2D-4424-BABD-E72DE48865A2}"/>
                  </a:ext>
                </a:extLst>
              </p:cNvPr>
              <p:cNvCxnSpPr/>
              <p:nvPr/>
            </p:nvCxnSpPr>
            <p:spPr bwMode="auto">
              <a:xfrm flipH="1">
                <a:off x="9057456"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4" name="Straight Connector 53">
                <a:extLst>
                  <a:ext uri="{FF2B5EF4-FFF2-40B4-BE49-F238E27FC236}">
                    <a16:creationId xmlns:a16="http://schemas.microsoft.com/office/drawing/2014/main" id="{64E3BAE8-0D7D-4695-BD2D-EAE95DC84FCE}"/>
                  </a:ext>
                </a:extLst>
              </p:cNvPr>
              <p:cNvCxnSpPr/>
              <p:nvPr/>
            </p:nvCxnSpPr>
            <p:spPr bwMode="auto">
              <a:xfrm flipH="1">
                <a:off x="9489504"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5" name="TextBox 54">
                <a:extLst>
                  <a:ext uri="{FF2B5EF4-FFF2-40B4-BE49-F238E27FC236}">
                    <a16:creationId xmlns:a16="http://schemas.microsoft.com/office/drawing/2014/main" id="{FA82B25D-70E5-440C-A1C7-945C5ADF629E}"/>
                  </a:ext>
                </a:extLst>
              </p:cNvPr>
              <p:cNvSpPr txBox="1"/>
              <p:nvPr/>
            </p:nvSpPr>
            <p:spPr>
              <a:xfrm>
                <a:off x="9201472" y="1484784"/>
                <a:ext cx="288032" cy="144016"/>
              </a:xfrm>
              <a:prstGeom prst="rect">
                <a:avLst/>
              </a:prstGeom>
              <a:no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FFFFFF"/>
                    </a:solidFill>
                    <a:effectLst/>
                    <a:uLnTx/>
                    <a:uFillTx/>
                    <a:latin typeface="Arial Narrow"/>
                    <a:cs typeface="Arial Narrow"/>
                  </a:rPr>
                  <a:t>2250</a:t>
                </a:r>
              </a:p>
            </p:txBody>
          </p:sp>
        </p:grpSp>
        <p:grpSp>
          <p:nvGrpSpPr>
            <p:cNvPr id="17" name="Group 16">
              <a:extLst>
                <a:ext uri="{FF2B5EF4-FFF2-40B4-BE49-F238E27FC236}">
                  <a16:creationId xmlns:a16="http://schemas.microsoft.com/office/drawing/2014/main" id="{C4AC89D9-025A-4E09-92C8-D0686A42A692}"/>
                </a:ext>
              </a:extLst>
            </p:cNvPr>
            <p:cNvGrpSpPr/>
            <p:nvPr/>
          </p:nvGrpSpPr>
          <p:grpSpPr>
            <a:xfrm>
              <a:off x="9057456" y="2348880"/>
              <a:ext cx="576064" cy="144016"/>
              <a:chOff x="9057456" y="1484784"/>
              <a:chExt cx="576064" cy="144016"/>
            </a:xfrm>
          </p:grpSpPr>
          <p:cxnSp>
            <p:nvCxnSpPr>
              <p:cNvPr id="50" name="Straight Connector 49">
                <a:extLst>
                  <a:ext uri="{FF2B5EF4-FFF2-40B4-BE49-F238E27FC236}">
                    <a16:creationId xmlns:a16="http://schemas.microsoft.com/office/drawing/2014/main" id="{6B4FCD7C-9486-4945-B77F-D2A7255AD438}"/>
                  </a:ext>
                </a:extLst>
              </p:cNvPr>
              <p:cNvCxnSpPr/>
              <p:nvPr/>
            </p:nvCxnSpPr>
            <p:spPr bwMode="auto">
              <a:xfrm flipH="1">
                <a:off x="9057456"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1" name="Straight Connector 50">
                <a:extLst>
                  <a:ext uri="{FF2B5EF4-FFF2-40B4-BE49-F238E27FC236}">
                    <a16:creationId xmlns:a16="http://schemas.microsoft.com/office/drawing/2014/main" id="{ADD53FDE-3FC4-4060-AE6A-90F2D0F6366C}"/>
                  </a:ext>
                </a:extLst>
              </p:cNvPr>
              <p:cNvCxnSpPr/>
              <p:nvPr/>
            </p:nvCxnSpPr>
            <p:spPr bwMode="auto">
              <a:xfrm flipH="1">
                <a:off x="9489504"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2" name="TextBox 51">
                <a:extLst>
                  <a:ext uri="{FF2B5EF4-FFF2-40B4-BE49-F238E27FC236}">
                    <a16:creationId xmlns:a16="http://schemas.microsoft.com/office/drawing/2014/main" id="{08C411CA-9F88-4C55-B37E-32252E4C1276}"/>
                  </a:ext>
                </a:extLst>
              </p:cNvPr>
              <p:cNvSpPr txBox="1"/>
              <p:nvPr/>
            </p:nvSpPr>
            <p:spPr>
              <a:xfrm>
                <a:off x="9201472" y="1484784"/>
                <a:ext cx="288032" cy="144016"/>
              </a:xfrm>
              <a:prstGeom prst="rect">
                <a:avLst/>
              </a:prstGeom>
              <a:no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FFFFFF"/>
                    </a:solidFill>
                    <a:effectLst/>
                    <a:uLnTx/>
                    <a:uFillTx/>
                    <a:latin typeface="Arial Narrow"/>
                    <a:cs typeface="Arial Narrow"/>
                  </a:rPr>
                  <a:t>2000</a:t>
                </a:r>
              </a:p>
            </p:txBody>
          </p:sp>
        </p:grpSp>
        <p:grpSp>
          <p:nvGrpSpPr>
            <p:cNvPr id="18" name="Group 17">
              <a:extLst>
                <a:ext uri="{FF2B5EF4-FFF2-40B4-BE49-F238E27FC236}">
                  <a16:creationId xmlns:a16="http://schemas.microsoft.com/office/drawing/2014/main" id="{F4B56EF7-850F-4F1B-AF6F-486B86EB71DA}"/>
                </a:ext>
              </a:extLst>
            </p:cNvPr>
            <p:cNvGrpSpPr/>
            <p:nvPr/>
          </p:nvGrpSpPr>
          <p:grpSpPr>
            <a:xfrm>
              <a:off x="9057456" y="2780928"/>
              <a:ext cx="576064" cy="144016"/>
              <a:chOff x="9057456" y="1484784"/>
              <a:chExt cx="576064" cy="144016"/>
            </a:xfrm>
          </p:grpSpPr>
          <p:cxnSp>
            <p:nvCxnSpPr>
              <p:cNvPr id="47" name="Straight Connector 46">
                <a:extLst>
                  <a:ext uri="{FF2B5EF4-FFF2-40B4-BE49-F238E27FC236}">
                    <a16:creationId xmlns:a16="http://schemas.microsoft.com/office/drawing/2014/main" id="{AD395126-C300-4AA1-9073-B089B7970B65}"/>
                  </a:ext>
                </a:extLst>
              </p:cNvPr>
              <p:cNvCxnSpPr/>
              <p:nvPr/>
            </p:nvCxnSpPr>
            <p:spPr bwMode="auto">
              <a:xfrm flipH="1">
                <a:off x="9057456"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643A8BBD-7ECC-444F-A229-B8F9C5849D07}"/>
                  </a:ext>
                </a:extLst>
              </p:cNvPr>
              <p:cNvCxnSpPr/>
              <p:nvPr/>
            </p:nvCxnSpPr>
            <p:spPr bwMode="auto">
              <a:xfrm flipH="1">
                <a:off x="9489504"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9" name="TextBox 48">
                <a:extLst>
                  <a:ext uri="{FF2B5EF4-FFF2-40B4-BE49-F238E27FC236}">
                    <a16:creationId xmlns:a16="http://schemas.microsoft.com/office/drawing/2014/main" id="{7EAF7CA6-B619-4615-84DA-C34341139343}"/>
                  </a:ext>
                </a:extLst>
              </p:cNvPr>
              <p:cNvSpPr txBox="1"/>
              <p:nvPr/>
            </p:nvSpPr>
            <p:spPr>
              <a:xfrm>
                <a:off x="9201472" y="1484784"/>
                <a:ext cx="288032" cy="144016"/>
              </a:xfrm>
              <a:prstGeom prst="rect">
                <a:avLst/>
              </a:prstGeom>
              <a:no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FFFFFF"/>
                    </a:solidFill>
                    <a:effectLst/>
                    <a:uLnTx/>
                    <a:uFillTx/>
                    <a:latin typeface="Arial Narrow"/>
                    <a:cs typeface="Arial Narrow"/>
                  </a:rPr>
                  <a:t>1750</a:t>
                </a:r>
              </a:p>
            </p:txBody>
          </p:sp>
        </p:grpSp>
        <p:grpSp>
          <p:nvGrpSpPr>
            <p:cNvPr id="19" name="Group 18">
              <a:extLst>
                <a:ext uri="{FF2B5EF4-FFF2-40B4-BE49-F238E27FC236}">
                  <a16:creationId xmlns:a16="http://schemas.microsoft.com/office/drawing/2014/main" id="{A4222A6C-3535-4DC9-96BE-A4DF89DA015A}"/>
                </a:ext>
              </a:extLst>
            </p:cNvPr>
            <p:cNvGrpSpPr/>
            <p:nvPr/>
          </p:nvGrpSpPr>
          <p:grpSpPr>
            <a:xfrm>
              <a:off x="9057456" y="3212976"/>
              <a:ext cx="576064" cy="144016"/>
              <a:chOff x="9057456" y="1484784"/>
              <a:chExt cx="576064" cy="144016"/>
            </a:xfrm>
          </p:grpSpPr>
          <p:cxnSp>
            <p:nvCxnSpPr>
              <p:cNvPr id="44" name="Straight Connector 43">
                <a:extLst>
                  <a:ext uri="{FF2B5EF4-FFF2-40B4-BE49-F238E27FC236}">
                    <a16:creationId xmlns:a16="http://schemas.microsoft.com/office/drawing/2014/main" id="{D71A36CB-7C46-4A97-96F4-A1DEE5B1991D}"/>
                  </a:ext>
                </a:extLst>
              </p:cNvPr>
              <p:cNvCxnSpPr/>
              <p:nvPr/>
            </p:nvCxnSpPr>
            <p:spPr bwMode="auto">
              <a:xfrm flipH="1">
                <a:off x="9057456"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51D68AD5-3866-454B-B767-6B1D3A0353A5}"/>
                  </a:ext>
                </a:extLst>
              </p:cNvPr>
              <p:cNvCxnSpPr/>
              <p:nvPr/>
            </p:nvCxnSpPr>
            <p:spPr bwMode="auto">
              <a:xfrm flipH="1">
                <a:off x="9489504"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6" name="TextBox 45">
                <a:extLst>
                  <a:ext uri="{FF2B5EF4-FFF2-40B4-BE49-F238E27FC236}">
                    <a16:creationId xmlns:a16="http://schemas.microsoft.com/office/drawing/2014/main" id="{DB753D8C-FEA2-4DB3-AA6C-0D2DDFF24025}"/>
                  </a:ext>
                </a:extLst>
              </p:cNvPr>
              <p:cNvSpPr txBox="1"/>
              <p:nvPr/>
            </p:nvSpPr>
            <p:spPr>
              <a:xfrm>
                <a:off x="9201472" y="1484784"/>
                <a:ext cx="288032" cy="144016"/>
              </a:xfrm>
              <a:prstGeom prst="rect">
                <a:avLst/>
              </a:prstGeom>
              <a:no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FFFFFF"/>
                    </a:solidFill>
                    <a:effectLst/>
                    <a:uLnTx/>
                    <a:uFillTx/>
                    <a:latin typeface="Arial Narrow"/>
                    <a:cs typeface="Arial Narrow"/>
                  </a:rPr>
                  <a:t>1500</a:t>
                </a:r>
              </a:p>
            </p:txBody>
          </p:sp>
        </p:grpSp>
        <p:grpSp>
          <p:nvGrpSpPr>
            <p:cNvPr id="20" name="Group 19">
              <a:extLst>
                <a:ext uri="{FF2B5EF4-FFF2-40B4-BE49-F238E27FC236}">
                  <a16:creationId xmlns:a16="http://schemas.microsoft.com/office/drawing/2014/main" id="{10D13610-80EB-492D-9757-7E39BC54CE59}"/>
                </a:ext>
              </a:extLst>
            </p:cNvPr>
            <p:cNvGrpSpPr/>
            <p:nvPr/>
          </p:nvGrpSpPr>
          <p:grpSpPr>
            <a:xfrm>
              <a:off x="9057456" y="3645024"/>
              <a:ext cx="576064" cy="144016"/>
              <a:chOff x="9057456" y="1484784"/>
              <a:chExt cx="576064" cy="144016"/>
            </a:xfrm>
          </p:grpSpPr>
          <p:cxnSp>
            <p:nvCxnSpPr>
              <p:cNvPr id="41" name="Straight Connector 40">
                <a:extLst>
                  <a:ext uri="{FF2B5EF4-FFF2-40B4-BE49-F238E27FC236}">
                    <a16:creationId xmlns:a16="http://schemas.microsoft.com/office/drawing/2014/main" id="{5C3A394A-5365-4978-972A-FCE47416D0E1}"/>
                  </a:ext>
                </a:extLst>
              </p:cNvPr>
              <p:cNvCxnSpPr/>
              <p:nvPr/>
            </p:nvCxnSpPr>
            <p:spPr bwMode="auto">
              <a:xfrm flipH="1">
                <a:off x="9057456"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2" name="Straight Connector 41">
                <a:extLst>
                  <a:ext uri="{FF2B5EF4-FFF2-40B4-BE49-F238E27FC236}">
                    <a16:creationId xmlns:a16="http://schemas.microsoft.com/office/drawing/2014/main" id="{9DE87960-CE7C-4D18-9F30-C988C9A36458}"/>
                  </a:ext>
                </a:extLst>
              </p:cNvPr>
              <p:cNvCxnSpPr/>
              <p:nvPr/>
            </p:nvCxnSpPr>
            <p:spPr bwMode="auto">
              <a:xfrm flipH="1">
                <a:off x="9489504"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3" name="TextBox 42">
                <a:extLst>
                  <a:ext uri="{FF2B5EF4-FFF2-40B4-BE49-F238E27FC236}">
                    <a16:creationId xmlns:a16="http://schemas.microsoft.com/office/drawing/2014/main" id="{DB4BDD2F-5222-458A-9F40-E6865EBED122}"/>
                  </a:ext>
                </a:extLst>
              </p:cNvPr>
              <p:cNvSpPr txBox="1"/>
              <p:nvPr/>
            </p:nvSpPr>
            <p:spPr>
              <a:xfrm>
                <a:off x="9201472" y="1484784"/>
                <a:ext cx="288032" cy="144016"/>
              </a:xfrm>
              <a:prstGeom prst="rect">
                <a:avLst/>
              </a:prstGeom>
              <a:no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FFFFFF"/>
                    </a:solidFill>
                    <a:effectLst/>
                    <a:uLnTx/>
                    <a:uFillTx/>
                    <a:latin typeface="Arial Narrow"/>
                    <a:cs typeface="Arial Narrow"/>
                  </a:rPr>
                  <a:t>1250</a:t>
                </a:r>
              </a:p>
            </p:txBody>
          </p:sp>
        </p:grpSp>
        <p:grpSp>
          <p:nvGrpSpPr>
            <p:cNvPr id="21" name="Group 20">
              <a:extLst>
                <a:ext uri="{FF2B5EF4-FFF2-40B4-BE49-F238E27FC236}">
                  <a16:creationId xmlns:a16="http://schemas.microsoft.com/office/drawing/2014/main" id="{06506F1F-8443-42DA-97B9-EB8BD2D9CBCC}"/>
                </a:ext>
              </a:extLst>
            </p:cNvPr>
            <p:cNvGrpSpPr/>
            <p:nvPr/>
          </p:nvGrpSpPr>
          <p:grpSpPr>
            <a:xfrm>
              <a:off x="9057456" y="4077072"/>
              <a:ext cx="576064" cy="144016"/>
              <a:chOff x="9057456" y="1484784"/>
              <a:chExt cx="576064" cy="144016"/>
            </a:xfrm>
          </p:grpSpPr>
          <p:cxnSp>
            <p:nvCxnSpPr>
              <p:cNvPr id="38" name="Straight Connector 37">
                <a:extLst>
                  <a:ext uri="{FF2B5EF4-FFF2-40B4-BE49-F238E27FC236}">
                    <a16:creationId xmlns:a16="http://schemas.microsoft.com/office/drawing/2014/main" id="{9CFECDCE-43E2-46C0-A326-5A53D061FABC}"/>
                  </a:ext>
                </a:extLst>
              </p:cNvPr>
              <p:cNvCxnSpPr/>
              <p:nvPr/>
            </p:nvCxnSpPr>
            <p:spPr bwMode="auto">
              <a:xfrm flipH="1">
                <a:off x="9057456"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9" name="Straight Connector 38">
                <a:extLst>
                  <a:ext uri="{FF2B5EF4-FFF2-40B4-BE49-F238E27FC236}">
                    <a16:creationId xmlns:a16="http://schemas.microsoft.com/office/drawing/2014/main" id="{CAEC4FF8-52E7-44B9-953C-788B58F28C79}"/>
                  </a:ext>
                </a:extLst>
              </p:cNvPr>
              <p:cNvCxnSpPr/>
              <p:nvPr/>
            </p:nvCxnSpPr>
            <p:spPr bwMode="auto">
              <a:xfrm flipH="1">
                <a:off x="9489504"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0" name="TextBox 39">
                <a:extLst>
                  <a:ext uri="{FF2B5EF4-FFF2-40B4-BE49-F238E27FC236}">
                    <a16:creationId xmlns:a16="http://schemas.microsoft.com/office/drawing/2014/main" id="{D5F49056-DFB6-4886-8444-E3FD44DE39EF}"/>
                  </a:ext>
                </a:extLst>
              </p:cNvPr>
              <p:cNvSpPr txBox="1"/>
              <p:nvPr/>
            </p:nvSpPr>
            <p:spPr>
              <a:xfrm>
                <a:off x="9201472" y="1484784"/>
                <a:ext cx="288032" cy="144016"/>
              </a:xfrm>
              <a:prstGeom prst="rect">
                <a:avLst/>
              </a:prstGeom>
              <a:no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FFFFFF"/>
                    </a:solidFill>
                    <a:effectLst/>
                    <a:uLnTx/>
                    <a:uFillTx/>
                    <a:latin typeface="Arial Narrow"/>
                    <a:cs typeface="Arial Narrow"/>
                  </a:rPr>
                  <a:t>1000</a:t>
                </a:r>
              </a:p>
            </p:txBody>
          </p:sp>
        </p:grpSp>
        <p:grpSp>
          <p:nvGrpSpPr>
            <p:cNvPr id="22" name="Group 21">
              <a:extLst>
                <a:ext uri="{FF2B5EF4-FFF2-40B4-BE49-F238E27FC236}">
                  <a16:creationId xmlns:a16="http://schemas.microsoft.com/office/drawing/2014/main" id="{592BEB6A-A4F0-4ACD-A5C2-6E574D7C63B7}"/>
                </a:ext>
              </a:extLst>
            </p:cNvPr>
            <p:cNvGrpSpPr/>
            <p:nvPr/>
          </p:nvGrpSpPr>
          <p:grpSpPr>
            <a:xfrm>
              <a:off x="9057456" y="4509120"/>
              <a:ext cx="576064" cy="144016"/>
              <a:chOff x="9057456" y="1484784"/>
              <a:chExt cx="576064" cy="144016"/>
            </a:xfrm>
          </p:grpSpPr>
          <p:cxnSp>
            <p:nvCxnSpPr>
              <p:cNvPr id="35" name="Straight Connector 34">
                <a:extLst>
                  <a:ext uri="{FF2B5EF4-FFF2-40B4-BE49-F238E27FC236}">
                    <a16:creationId xmlns:a16="http://schemas.microsoft.com/office/drawing/2014/main" id="{DFF332B2-543A-4906-B879-5CA50576296D}"/>
                  </a:ext>
                </a:extLst>
              </p:cNvPr>
              <p:cNvCxnSpPr/>
              <p:nvPr/>
            </p:nvCxnSpPr>
            <p:spPr bwMode="auto">
              <a:xfrm flipH="1">
                <a:off x="9057456"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57440757-1D45-463A-8567-18574CFE333A}"/>
                  </a:ext>
                </a:extLst>
              </p:cNvPr>
              <p:cNvCxnSpPr/>
              <p:nvPr/>
            </p:nvCxnSpPr>
            <p:spPr bwMode="auto">
              <a:xfrm flipH="1">
                <a:off x="9489504"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7" name="TextBox 36">
                <a:extLst>
                  <a:ext uri="{FF2B5EF4-FFF2-40B4-BE49-F238E27FC236}">
                    <a16:creationId xmlns:a16="http://schemas.microsoft.com/office/drawing/2014/main" id="{D22BAB8B-BAF2-4F39-A0C4-D6E4DF97E14D}"/>
                  </a:ext>
                </a:extLst>
              </p:cNvPr>
              <p:cNvSpPr txBox="1"/>
              <p:nvPr/>
            </p:nvSpPr>
            <p:spPr>
              <a:xfrm>
                <a:off x="9201472" y="1484784"/>
                <a:ext cx="288032" cy="144016"/>
              </a:xfrm>
              <a:prstGeom prst="rect">
                <a:avLst/>
              </a:prstGeom>
              <a:no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FFFFFF"/>
                    </a:solidFill>
                    <a:effectLst/>
                    <a:uLnTx/>
                    <a:uFillTx/>
                    <a:latin typeface="Arial Narrow"/>
                    <a:cs typeface="Arial Narrow"/>
                  </a:rPr>
                  <a:t>750</a:t>
                </a:r>
              </a:p>
            </p:txBody>
          </p:sp>
        </p:grpSp>
        <p:grpSp>
          <p:nvGrpSpPr>
            <p:cNvPr id="23" name="Group 22">
              <a:extLst>
                <a:ext uri="{FF2B5EF4-FFF2-40B4-BE49-F238E27FC236}">
                  <a16:creationId xmlns:a16="http://schemas.microsoft.com/office/drawing/2014/main" id="{585B4D67-7B27-4048-BAC2-EE934C3D8EE1}"/>
                </a:ext>
              </a:extLst>
            </p:cNvPr>
            <p:cNvGrpSpPr/>
            <p:nvPr/>
          </p:nvGrpSpPr>
          <p:grpSpPr>
            <a:xfrm>
              <a:off x="9057456" y="4941168"/>
              <a:ext cx="576064" cy="144016"/>
              <a:chOff x="9057456" y="1484784"/>
              <a:chExt cx="576064" cy="144016"/>
            </a:xfrm>
          </p:grpSpPr>
          <p:cxnSp>
            <p:nvCxnSpPr>
              <p:cNvPr id="32" name="Straight Connector 31">
                <a:extLst>
                  <a:ext uri="{FF2B5EF4-FFF2-40B4-BE49-F238E27FC236}">
                    <a16:creationId xmlns:a16="http://schemas.microsoft.com/office/drawing/2014/main" id="{3ADB02F9-9B49-476D-AE7D-EC236CE90DDC}"/>
                  </a:ext>
                </a:extLst>
              </p:cNvPr>
              <p:cNvCxnSpPr/>
              <p:nvPr/>
            </p:nvCxnSpPr>
            <p:spPr bwMode="auto">
              <a:xfrm flipH="1">
                <a:off x="9057456"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3" name="Straight Connector 32">
                <a:extLst>
                  <a:ext uri="{FF2B5EF4-FFF2-40B4-BE49-F238E27FC236}">
                    <a16:creationId xmlns:a16="http://schemas.microsoft.com/office/drawing/2014/main" id="{E0468713-F674-4F4F-B31E-C433BB0124F9}"/>
                  </a:ext>
                </a:extLst>
              </p:cNvPr>
              <p:cNvCxnSpPr/>
              <p:nvPr/>
            </p:nvCxnSpPr>
            <p:spPr bwMode="auto">
              <a:xfrm flipH="1">
                <a:off x="9489504"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4" name="TextBox 33">
                <a:extLst>
                  <a:ext uri="{FF2B5EF4-FFF2-40B4-BE49-F238E27FC236}">
                    <a16:creationId xmlns:a16="http://schemas.microsoft.com/office/drawing/2014/main" id="{135FFD94-A88F-4D19-A7B9-3BB963365226}"/>
                  </a:ext>
                </a:extLst>
              </p:cNvPr>
              <p:cNvSpPr txBox="1"/>
              <p:nvPr/>
            </p:nvSpPr>
            <p:spPr>
              <a:xfrm>
                <a:off x="9201472" y="1484784"/>
                <a:ext cx="288032" cy="144016"/>
              </a:xfrm>
              <a:prstGeom prst="rect">
                <a:avLst/>
              </a:prstGeom>
              <a:no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FFFFFF"/>
                    </a:solidFill>
                    <a:effectLst/>
                    <a:uLnTx/>
                    <a:uFillTx/>
                    <a:latin typeface="Arial Narrow"/>
                    <a:cs typeface="Arial Narrow"/>
                  </a:rPr>
                  <a:t>500</a:t>
                </a:r>
              </a:p>
            </p:txBody>
          </p:sp>
        </p:grpSp>
        <p:grpSp>
          <p:nvGrpSpPr>
            <p:cNvPr id="24" name="Group 23">
              <a:extLst>
                <a:ext uri="{FF2B5EF4-FFF2-40B4-BE49-F238E27FC236}">
                  <a16:creationId xmlns:a16="http://schemas.microsoft.com/office/drawing/2014/main" id="{6FAA2D31-1F50-4284-9896-C81DA7CE0EEE}"/>
                </a:ext>
              </a:extLst>
            </p:cNvPr>
            <p:cNvGrpSpPr/>
            <p:nvPr/>
          </p:nvGrpSpPr>
          <p:grpSpPr>
            <a:xfrm>
              <a:off x="9057456" y="5373216"/>
              <a:ext cx="576064" cy="144016"/>
              <a:chOff x="9057456" y="1484784"/>
              <a:chExt cx="576064" cy="144016"/>
            </a:xfrm>
          </p:grpSpPr>
          <p:cxnSp>
            <p:nvCxnSpPr>
              <p:cNvPr id="29" name="Straight Connector 28">
                <a:extLst>
                  <a:ext uri="{FF2B5EF4-FFF2-40B4-BE49-F238E27FC236}">
                    <a16:creationId xmlns:a16="http://schemas.microsoft.com/office/drawing/2014/main" id="{9ADB3130-8CE6-4311-B110-8E5F2CF32C6E}"/>
                  </a:ext>
                </a:extLst>
              </p:cNvPr>
              <p:cNvCxnSpPr/>
              <p:nvPr/>
            </p:nvCxnSpPr>
            <p:spPr bwMode="auto">
              <a:xfrm flipH="1">
                <a:off x="9057456"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0" name="Straight Connector 29">
                <a:extLst>
                  <a:ext uri="{FF2B5EF4-FFF2-40B4-BE49-F238E27FC236}">
                    <a16:creationId xmlns:a16="http://schemas.microsoft.com/office/drawing/2014/main" id="{9AD09DEE-BD46-415C-9111-B64A44A67FC9}"/>
                  </a:ext>
                </a:extLst>
              </p:cNvPr>
              <p:cNvCxnSpPr/>
              <p:nvPr/>
            </p:nvCxnSpPr>
            <p:spPr bwMode="auto">
              <a:xfrm flipH="1">
                <a:off x="9489504"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1" name="TextBox 30">
                <a:extLst>
                  <a:ext uri="{FF2B5EF4-FFF2-40B4-BE49-F238E27FC236}">
                    <a16:creationId xmlns:a16="http://schemas.microsoft.com/office/drawing/2014/main" id="{4BEAEF18-6CCE-45AE-A243-77110A581A53}"/>
                  </a:ext>
                </a:extLst>
              </p:cNvPr>
              <p:cNvSpPr txBox="1"/>
              <p:nvPr/>
            </p:nvSpPr>
            <p:spPr>
              <a:xfrm>
                <a:off x="9201472" y="1484784"/>
                <a:ext cx="288032" cy="144016"/>
              </a:xfrm>
              <a:prstGeom prst="rect">
                <a:avLst/>
              </a:prstGeom>
              <a:no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FFFFFF"/>
                    </a:solidFill>
                    <a:effectLst/>
                    <a:uLnTx/>
                    <a:uFillTx/>
                    <a:latin typeface="Arial Narrow"/>
                    <a:cs typeface="Arial Narrow"/>
                  </a:rPr>
                  <a:t>250</a:t>
                </a:r>
              </a:p>
            </p:txBody>
          </p:sp>
        </p:grpSp>
        <p:grpSp>
          <p:nvGrpSpPr>
            <p:cNvPr id="25" name="Group 24">
              <a:extLst>
                <a:ext uri="{FF2B5EF4-FFF2-40B4-BE49-F238E27FC236}">
                  <a16:creationId xmlns:a16="http://schemas.microsoft.com/office/drawing/2014/main" id="{8FA547BB-D3E7-4BB7-AA67-A25E0A0BC656}"/>
                </a:ext>
              </a:extLst>
            </p:cNvPr>
            <p:cNvGrpSpPr/>
            <p:nvPr/>
          </p:nvGrpSpPr>
          <p:grpSpPr>
            <a:xfrm>
              <a:off x="9057456" y="5805264"/>
              <a:ext cx="576064" cy="144016"/>
              <a:chOff x="9057456" y="1484784"/>
              <a:chExt cx="576064" cy="144016"/>
            </a:xfrm>
          </p:grpSpPr>
          <p:cxnSp>
            <p:nvCxnSpPr>
              <p:cNvPr id="26" name="Straight Connector 25">
                <a:extLst>
                  <a:ext uri="{FF2B5EF4-FFF2-40B4-BE49-F238E27FC236}">
                    <a16:creationId xmlns:a16="http://schemas.microsoft.com/office/drawing/2014/main" id="{3990DE80-3623-4DB8-AE3F-7C2EFA6215CF}"/>
                  </a:ext>
                </a:extLst>
              </p:cNvPr>
              <p:cNvCxnSpPr/>
              <p:nvPr/>
            </p:nvCxnSpPr>
            <p:spPr bwMode="auto">
              <a:xfrm flipH="1">
                <a:off x="9057456"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7" name="Straight Connector 26">
                <a:extLst>
                  <a:ext uri="{FF2B5EF4-FFF2-40B4-BE49-F238E27FC236}">
                    <a16:creationId xmlns:a16="http://schemas.microsoft.com/office/drawing/2014/main" id="{0B77217F-22E9-42AC-9910-76999E2A72AB}"/>
                  </a:ext>
                </a:extLst>
              </p:cNvPr>
              <p:cNvCxnSpPr/>
              <p:nvPr/>
            </p:nvCxnSpPr>
            <p:spPr bwMode="auto">
              <a:xfrm flipH="1">
                <a:off x="9489504" y="1556792"/>
                <a:ext cx="144016" cy="0"/>
              </a:xfrm>
              <a:prstGeom prst="line">
                <a:avLst/>
              </a:prstGeom>
              <a:noFill/>
              <a:ln w="9525" cap="flat" cmpd="sng" algn="ctr">
                <a:solidFill>
                  <a:srgbClr val="FFFFFF"/>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8" name="TextBox 27">
                <a:extLst>
                  <a:ext uri="{FF2B5EF4-FFF2-40B4-BE49-F238E27FC236}">
                    <a16:creationId xmlns:a16="http://schemas.microsoft.com/office/drawing/2014/main" id="{B5A10931-F726-4C64-8325-F1BB77B91686}"/>
                  </a:ext>
                </a:extLst>
              </p:cNvPr>
              <p:cNvSpPr txBox="1"/>
              <p:nvPr/>
            </p:nvSpPr>
            <p:spPr>
              <a:xfrm>
                <a:off x="9201472" y="1484784"/>
                <a:ext cx="288032" cy="144016"/>
              </a:xfrm>
              <a:prstGeom prst="rect">
                <a:avLst/>
              </a:prstGeom>
              <a:no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FFFFFF"/>
                    </a:solidFill>
                    <a:effectLst/>
                    <a:uLnTx/>
                    <a:uFillTx/>
                    <a:latin typeface="Arial Narrow"/>
                    <a:cs typeface="Arial Narrow"/>
                  </a:rPr>
                  <a:t>0</a:t>
                </a:r>
              </a:p>
            </p:txBody>
          </p:sp>
        </p:grpSp>
      </p:grpSp>
      <p:sp>
        <p:nvSpPr>
          <p:cNvPr id="64" name="TextBox 63">
            <a:extLst>
              <a:ext uri="{FF2B5EF4-FFF2-40B4-BE49-F238E27FC236}">
                <a16:creationId xmlns:a16="http://schemas.microsoft.com/office/drawing/2014/main" id="{5844AE62-50D5-4413-B529-E80AD224300C}"/>
              </a:ext>
            </a:extLst>
          </p:cNvPr>
          <p:cNvSpPr txBox="1"/>
          <p:nvPr/>
        </p:nvSpPr>
        <p:spPr>
          <a:xfrm>
            <a:off x="4382615" y="3909526"/>
            <a:ext cx="3786701" cy="1015663"/>
          </a:xfrm>
          <a:prstGeom prst="rect">
            <a:avLst/>
          </a:prstGeom>
          <a:noFill/>
        </p:spPr>
        <p:txBody>
          <a:bodyPr wrap="square" rtlCol="0">
            <a:spAutoFit/>
          </a:bodyPr>
          <a:lstStyle/>
          <a:p>
            <a:r>
              <a:rPr lang="en-GB" sz="1200" dirty="0"/>
              <a:t>Fig. 4 YouGov perceptions of prisons survey July 2017 revealed that people were less likely to support a close friend or family member becoming a prison officer in the future compared to other public sector professions such as police officer. </a:t>
            </a:r>
          </a:p>
        </p:txBody>
      </p:sp>
      <p:sp>
        <p:nvSpPr>
          <p:cNvPr id="5" name="TextBox 4">
            <a:extLst>
              <a:ext uri="{FF2B5EF4-FFF2-40B4-BE49-F238E27FC236}">
                <a16:creationId xmlns:a16="http://schemas.microsoft.com/office/drawing/2014/main" id="{AC973779-E96E-44D2-A085-D20512D0EB0D}"/>
              </a:ext>
            </a:extLst>
          </p:cNvPr>
          <p:cNvSpPr txBox="1"/>
          <p:nvPr/>
        </p:nvSpPr>
        <p:spPr>
          <a:xfrm>
            <a:off x="527450" y="2799825"/>
            <a:ext cx="8358956" cy="1015663"/>
          </a:xfrm>
          <a:prstGeom prst="rect">
            <a:avLst/>
          </a:prstGeom>
          <a:noFill/>
        </p:spPr>
        <p:txBody>
          <a:bodyPr wrap="square" rtlCol="0">
            <a:spAutoFit/>
          </a:bodyPr>
          <a:lstStyle/>
          <a:p>
            <a:r>
              <a:rPr lang="en-GB" sz="1200" dirty="0"/>
              <a:t>Figure 3.  </a:t>
            </a:r>
            <a:r>
              <a:rPr lang="en-GB" sz="1200" dirty="0" err="1"/>
              <a:t>PowerBi</a:t>
            </a:r>
            <a:r>
              <a:rPr lang="en-GB" sz="1200" dirty="0"/>
              <a:t> data used to calculate recruitment targets for each establishment. The main objective for the prison officer recruitment campaign is to recruit 2,500 prison officers by December 2018. However, the team had to consider multiple factors such as retention rates and establishment need when setting staffing targets. The gross figure for prison officer recruitment is far higher than 2,500. Retention rates mean the prison service has to recruit an additional 2,000 new officers each year to keep pace with attrition. The team has adopted a rigorous, granular approach in order to achieve campaign accuracy. </a:t>
            </a:r>
            <a:endParaRPr lang="en-GB" sz="1400" dirty="0"/>
          </a:p>
        </p:txBody>
      </p:sp>
      <p:pic>
        <p:nvPicPr>
          <p:cNvPr id="1027" name="Picture 6" descr="image003">
            <a:extLst>
              <a:ext uri="{FF2B5EF4-FFF2-40B4-BE49-F238E27FC236}">
                <a16:creationId xmlns:a16="http://schemas.microsoft.com/office/drawing/2014/main" id="{F31C805B-59A7-4AE4-9D65-D485C1BD4E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1944" y="1224765"/>
            <a:ext cx="7923600" cy="1461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A3CB7886-068B-4C40-BDE5-B25A7306BA50}"/>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179388" y="1175258"/>
            <a:ext cx="4523099" cy="3437554"/>
          </a:xfrm>
        </p:spPr>
      </p:pic>
      <p:sp>
        <p:nvSpPr>
          <p:cNvPr id="6" name="Title 5">
            <a:extLst>
              <a:ext uri="{FF2B5EF4-FFF2-40B4-BE49-F238E27FC236}">
                <a16:creationId xmlns:a16="http://schemas.microsoft.com/office/drawing/2014/main" id="{1DF9F56E-3FA6-44EB-A08B-C7435043F572}"/>
              </a:ext>
            </a:extLst>
          </p:cNvPr>
          <p:cNvSpPr>
            <a:spLocks noGrp="1"/>
          </p:cNvSpPr>
          <p:nvPr>
            <p:ph type="title"/>
          </p:nvPr>
        </p:nvSpPr>
        <p:spPr/>
        <p:txBody>
          <a:bodyPr/>
          <a:lstStyle/>
          <a:p>
            <a:pPr algn="ctr"/>
            <a:r>
              <a:rPr lang="en-GB" u="sng" dirty="0"/>
              <a:t>SUPPORTNG MATERIAL: Press Coverage and Analytics </a:t>
            </a:r>
          </a:p>
        </p:txBody>
      </p:sp>
      <p:sp>
        <p:nvSpPr>
          <p:cNvPr id="7" name="Slide Number Placeholder 6">
            <a:extLst>
              <a:ext uri="{FF2B5EF4-FFF2-40B4-BE49-F238E27FC236}">
                <a16:creationId xmlns:a16="http://schemas.microsoft.com/office/drawing/2014/main" id="{B834987B-0B61-4BD6-A2AC-4F1135638938}"/>
              </a:ext>
            </a:extLst>
          </p:cNvPr>
          <p:cNvSpPr>
            <a:spLocks noGrp="1"/>
          </p:cNvSpPr>
          <p:nvPr>
            <p:ph type="sldNum" sz="quarter" idx="10"/>
          </p:nvPr>
        </p:nvSpPr>
        <p:spPr/>
        <p:txBody>
          <a:bodyPr/>
          <a:lstStyle/>
          <a:p>
            <a:pPr>
              <a:defRPr/>
            </a:pPr>
            <a:fld id="{5462FD92-CDA7-4728-8D41-C25B97C1E227}" type="slidenum">
              <a:rPr lang="en-GB" smtClean="0"/>
              <a:pPr>
                <a:defRPr/>
              </a:pPr>
              <a:t>3</a:t>
            </a:fld>
            <a:endParaRPr lang="en-GB" dirty="0"/>
          </a:p>
        </p:txBody>
      </p:sp>
      <p:sp>
        <p:nvSpPr>
          <p:cNvPr id="5" name="TextBox 4">
            <a:extLst>
              <a:ext uri="{FF2B5EF4-FFF2-40B4-BE49-F238E27FC236}">
                <a16:creationId xmlns:a16="http://schemas.microsoft.com/office/drawing/2014/main" id="{88B9FB3A-4410-4A3B-BF34-C294D6C9B31D}"/>
              </a:ext>
            </a:extLst>
          </p:cNvPr>
          <p:cNvSpPr txBox="1"/>
          <p:nvPr/>
        </p:nvSpPr>
        <p:spPr>
          <a:xfrm>
            <a:off x="251711" y="4612812"/>
            <a:ext cx="3142645" cy="1477328"/>
          </a:xfrm>
          <a:prstGeom prst="rect">
            <a:avLst/>
          </a:prstGeom>
          <a:noFill/>
        </p:spPr>
        <p:txBody>
          <a:bodyPr wrap="square" rtlCol="0">
            <a:spAutoFit/>
          </a:bodyPr>
          <a:lstStyle/>
          <a:p>
            <a:r>
              <a:rPr lang="en-GB" sz="1200" dirty="0"/>
              <a:t>Figure</a:t>
            </a:r>
            <a:r>
              <a:rPr lang="en-GB" dirty="0"/>
              <a:t> </a:t>
            </a:r>
            <a:r>
              <a:rPr lang="en-GB" sz="1200" dirty="0"/>
              <a:t>5. Local and national press coverage secured by the low cost/no cost PR team to raise awareness of the prison officer role and what the role entails.  National titles have included titles such as Stylist, </a:t>
            </a:r>
            <a:r>
              <a:rPr lang="en-GB" sz="1200" dirty="0" err="1"/>
              <a:t>SunEmployment</a:t>
            </a:r>
            <a:r>
              <a:rPr lang="en-GB" sz="1200" dirty="0"/>
              <a:t>, and Women’s Weekly. Local titles have included Eastern Daily Times and East Anglian Times. </a:t>
            </a:r>
            <a:endParaRPr lang="en-GB" dirty="0"/>
          </a:p>
        </p:txBody>
      </p:sp>
      <p:pic>
        <p:nvPicPr>
          <p:cNvPr id="1026" name="Picture 2" descr="image002">
            <a:extLst>
              <a:ext uri="{FF2B5EF4-FFF2-40B4-BE49-F238E27FC236}">
                <a16:creationId xmlns:a16="http://schemas.microsoft.com/office/drawing/2014/main" id="{BFF2C0C4-A377-4323-943E-6B5E7639163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392" b="14172"/>
          <a:stretch/>
        </p:blipFill>
        <p:spPr bwMode="auto">
          <a:xfrm>
            <a:off x="5120640" y="1175259"/>
            <a:ext cx="3849402" cy="2229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a:extLst>
              <a:ext uri="{FF2B5EF4-FFF2-40B4-BE49-F238E27FC236}">
                <a16:creationId xmlns:a16="http://schemas.microsoft.com/office/drawing/2014/main" id="{D6ECF96F-46A9-416F-BE07-830D5D97C8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13043" y="4241827"/>
            <a:ext cx="5656999" cy="1855982"/>
          </a:xfrm>
          <a:prstGeom prst="rect">
            <a:avLst/>
          </a:prstGeom>
        </p:spPr>
      </p:pic>
      <p:sp>
        <p:nvSpPr>
          <p:cNvPr id="13" name="TextBox 12">
            <a:extLst>
              <a:ext uri="{FF2B5EF4-FFF2-40B4-BE49-F238E27FC236}">
                <a16:creationId xmlns:a16="http://schemas.microsoft.com/office/drawing/2014/main" id="{0CBF35DC-14D9-4789-93BF-DEF9CC9F04EA}"/>
              </a:ext>
            </a:extLst>
          </p:cNvPr>
          <p:cNvSpPr txBox="1"/>
          <p:nvPr/>
        </p:nvSpPr>
        <p:spPr>
          <a:xfrm>
            <a:off x="4841520" y="3398163"/>
            <a:ext cx="4156657" cy="923330"/>
          </a:xfrm>
          <a:prstGeom prst="rect">
            <a:avLst/>
          </a:prstGeom>
          <a:noFill/>
        </p:spPr>
        <p:txBody>
          <a:bodyPr wrap="square" rtlCol="0">
            <a:spAutoFit/>
          </a:bodyPr>
          <a:lstStyle/>
          <a:p>
            <a:r>
              <a:rPr lang="en-GB" sz="1200" dirty="0"/>
              <a:t>Figure</a:t>
            </a:r>
            <a:r>
              <a:rPr lang="en-GB" dirty="0"/>
              <a:t> </a:t>
            </a:r>
            <a:r>
              <a:rPr lang="en-GB" sz="1200" dirty="0"/>
              <a:t>6. Graph showing number of daily applications to HMP Hull. A spike in applications is clearly visible at the time of  a news story publication, secured by our low cost/ no cost PR team, in the Hull Daily Mail. </a:t>
            </a:r>
            <a:endParaRPr lang="en-GB" dirty="0"/>
          </a:p>
        </p:txBody>
      </p:sp>
      <p:sp>
        <p:nvSpPr>
          <p:cNvPr id="14" name="TextBox 13">
            <a:extLst>
              <a:ext uri="{FF2B5EF4-FFF2-40B4-BE49-F238E27FC236}">
                <a16:creationId xmlns:a16="http://schemas.microsoft.com/office/drawing/2014/main" id="{3B49186F-3D74-49D5-A363-4BD0D5DEC114}"/>
              </a:ext>
            </a:extLst>
          </p:cNvPr>
          <p:cNvSpPr txBox="1"/>
          <p:nvPr/>
        </p:nvSpPr>
        <p:spPr>
          <a:xfrm>
            <a:off x="3167270" y="6022907"/>
            <a:ext cx="5976730" cy="469359"/>
          </a:xfrm>
          <a:prstGeom prst="rect">
            <a:avLst/>
          </a:prstGeom>
          <a:noFill/>
        </p:spPr>
        <p:txBody>
          <a:bodyPr wrap="square" rtlCol="0">
            <a:spAutoFit/>
          </a:bodyPr>
          <a:lstStyle/>
          <a:p>
            <a:r>
              <a:rPr lang="en-GB" sz="1050" dirty="0"/>
              <a:t>Figure</a:t>
            </a:r>
            <a:r>
              <a:rPr lang="en-GB" sz="1400" dirty="0"/>
              <a:t> </a:t>
            </a:r>
            <a:r>
              <a:rPr lang="en-GB" sz="1050" dirty="0"/>
              <a:t>7. Weekly media analysis put together by our insights team and external agency. This allows us to monitor the effectiveness of individual channels to drive applications and adjust our spend accordingly.</a:t>
            </a:r>
            <a:endParaRPr lang="en-GB" sz="1400" dirty="0"/>
          </a:p>
        </p:txBody>
      </p:sp>
    </p:spTree>
    <p:extLst>
      <p:ext uri="{BB962C8B-B14F-4D97-AF65-F5344CB8AC3E}">
        <p14:creationId xmlns:p14="http://schemas.microsoft.com/office/powerpoint/2010/main" val="39926737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A864FB4-BDD2-4235-89C7-489740A67C41}" vid="{19E5C326-F191-4485-8796-CBAE2F306C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moj-powerpoint-template (1)</Template>
  <TotalTime>4491</TotalTime>
  <Words>429</Words>
  <Application>Microsoft Office PowerPoint</Application>
  <PresentationFormat>On-screen Show (4:3)</PresentationFormat>
  <Paragraphs>25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Arial Narrow</vt:lpstr>
      <vt:lpstr>Calibri</vt:lpstr>
      <vt:lpstr>Office Theme</vt:lpstr>
      <vt:lpstr>SUPPORTING MATERIAL: PowerBi</vt:lpstr>
      <vt:lpstr>SUPPORTING MATERIAL: PowerBi and Surveys</vt:lpstr>
      <vt:lpstr>SUPPORTNG MATERIAL: Press Coverage and Analytics </vt:lpstr>
    </vt:vector>
  </TitlesOfParts>
  <Manager>Ministry of Justice</Manager>
  <Company>MOJ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Objectives and Audience Insight</dc:title>
  <dc:subject>[add subtitle]</dc:subject>
  <dc:creator>Rellstab, Lisa</dc:creator>
  <cp:keywords>[add key words]</cp:keywords>
  <cp:lastModifiedBy>Rellstab, Lisa</cp:lastModifiedBy>
  <cp:revision>40</cp:revision>
  <dcterms:created xsi:type="dcterms:W3CDTF">2018-02-14T14:08:57Z</dcterms:created>
  <dcterms:modified xsi:type="dcterms:W3CDTF">2018-02-19T17:52:46Z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679043</vt:lpwstr>
  </property>
  <property fmtid="{D5CDD505-2E9C-101B-9397-08002B2CF9AE}" pid="3" name="NXPowerLiteSettings">
    <vt:lpwstr>C7000400038000</vt:lpwstr>
  </property>
  <property fmtid="{D5CDD505-2E9C-101B-9397-08002B2CF9AE}" pid="4" name="NXPowerLiteVersion">
    <vt:lpwstr>S7.2.2</vt:lpwstr>
  </property>
</Properties>
</file>