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8" r:id="rId1"/>
    <p:sldMasterId id="2147483688" r:id="rId2"/>
    <p:sldMasterId id="2147483691" r:id="rId3"/>
    <p:sldMasterId id="2147483706" r:id="rId4"/>
  </p:sldMasterIdLst>
  <p:notesMasterIdLst>
    <p:notesMasterId r:id="rId10"/>
  </p:notesMasterIdLst>
  <p:sldIdLst>
    <p:sldId id="293" r:id="rId5"/>
    <p:sldId id="304" r:id="rId6"/>
    <p:sldId id="302" r:id="rId7"/>
    <p:sldId id="297" r:id="rId8"/>
    <p:sldId id="296" r:id="rId9"/>
  </p:sldIdLst>
  <p:sldSz cx="9906000" cy="6858000" type="A4"/>
  <p:notesSz cx="6662738"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25" userDrawn="1">
          <p15:clr>
            <a:srgbClr val="A4A3A4"/>
          </p15:clr>
        </p15:guide>
        <p15:guide id="2" pos="32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6101" autoAdjust="0"/>
  </p:normalViewPr>
  <p:slideViewPr>
    <p:cSldViewPr>
      <p:cViewPr varScale="1">
        <p:scale>
          <a:sx n="82" d="100"/>
          <a:sy n="82" d="100"/>
        </p:scale>
        <p:origin x="1398" y="84"/>
      </p:cViewPr>
      <p:guideLst>
        <p:guide orient="horz" pos="1525"/>
        <p:guide pos="325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2887185" cy="496332"/>
          </a:xfrm>
          <a:prstGeom prst="rect">
            <a:avLst/>
          </a:prstGeom>
          <a:noFill/>
          <a:ln>
            <a:noFill/>
          </a:ln>
        </p:spPr>
        <p:txBody>
          <a:bodyPr lIns="91425" tIns="91425" rIns="91425" bIns="91425" anchor="t" anchorCtr="0"/>
          <a:lstStyle>
            <a:lvl1pPr marL="0" marR="0" lvl="0" indent="0" algn="l"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774009" y="0"/>
            <a:ext cx="2887185" cy="496332"/>
          </a:xfrm>
          <a:prstGeom prst="rect">
            <a:avLst/>
          </a:prstGeom>
          <a:noFill/>
          <a:ln>
            <a:noFill/>
          </a:ln>
        </p:spPr>
        <p:txBody>
          <a:bodyPr lIns="91425" tIns="91425" rIns="91425" bIns="91425" anchor="t" anchorCtr="0"/>
          <a:lstStyle>
            <a:lvl1pPr marL="0" marR="0" lvl="0" indent="0" algn="r"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644525" y="744538"/>
            <a:ext cx="537527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66275" y="4715153"/>
            <a:ext cx="5330189" cy="4466987"/>
          </a:xfrm>
          <a:prstGeom prst="rect">
            <a:avLst/>
          </a:prstGeom>
          <a:noFill/>
          <a:ln>
            <a:noFill/>
          </a:ln>
        </p:spPr>
        <p:txBody>
          <a:bodyPr lIns="91425" tIns="91425" rIns="91425" bIns="91425" anchor="t" anchorCtr="0"/>
          <a:lstStyle>
            <a:lvl1pPr marL="0" marR="0" lvl="0" indent="0" algn="l"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200" b="0" i="0" u="none" strike="noStrike" cap="none">
                <a:solidFill>
                  <a:schemeClr val="dk1"/>
                </a:solidFill>
                <a:latin typeface="Calibri"/>
                <a:ea typeface="Calibri"/>
                <a:cs typeface="Calibri"/>
                <a:sym typeface="Calibri"/>
              </a:defRPr>
            </a:lvl2pPr>
            <a:lvl3pPr marL="914400" marR="0" lvl="2" indent="0" algn="l" rtl="0">
              <a:spcBef>
                <a:spcPts val="0"/>
              </a:spcBef>
              <a:defRPr sz="1200" b="0" i="0" u="none" strike="noStrike" cap="none">
                <a:solidFill>
                  <a:schemeClr val="dk1"/>
                </a:solidFill>
                <a:latin typeface="Calibri"/>
                <a:ea typeface="Calibri"/>
                <a:cs typeface="Calibri"/>
                <a:sym typeface="Calibri"/>
              </a:defRPr>
            </a:lvl3pPr>
            <a:lvl4pPr marL="1371600" marR="0" lvl="3" indent="0" algn="l" rtl="0">
              <a:spcBef>
                <a:spcPts val="0"/>
              </a:spcBef>
              <a:defRPr sz="1200" b="0" i="0" u="none" strike="noStrike" cap="none">
                <a:solidFill>
                  <a:schemeClr val="dk1"/>
                </a:solidFill>
                <a:latin typeface="Calibri"/>
                <a:ea typeface="Calibri"/>
                <a:cs typeface="Calibri"/>
                <a:sym typeface="Calibri"/>
              </a:defRPr>
            </a:lvl4pPr>
            <a:lvl5pPr marL="1828800" marR="0" lvl="4" indent="0" algn="l" rtl="0">
              <a:spcBef>
                <a:spcPts val="0"/>
              </a:spcBef>
              <a:defRPr sz="1200" b="0" i="0" u="none" strike="noStrike" cap="none">
                <a:solidFill>
                  <a:schemeClr val="dk1"/>
                </a:solidFill>
                <a:latin typeface="Calibri"/>
                <a:ea typeface="Calibri"/>
                <a:cs typeface="Calibri"/>
                <a:sym typeface="Calibri"/>
              </a:defRPr>
            </a:lvl5pPr>
            <a:lvl6pPr marL="2286000" marR="0" lvl="5" indent="0" algn="l" rtl="0">
              <a:spcBef>
                <a:spcPts val="0"/>
              </a:spcBef>
              <a:defRPr sz="1200" b="0" i="0" u="none" strike="noStrike" cap="none">
                <a:solidFill>
                  <a:schemeClr val="dk1"/>
                </a:solidFill>
                <a:latin typeface="Calibri"/>
                <a:ea typeface="Calibri"/>
                <a:cs typeface="Calibri"/>
                <a:sym typeface="Calibri"/>
              </a:defRPr>
            </a:lvl6pPr>
            <a:lvl7pPr marL="2743200" marR="0" lvl="6" indent="0" algn="l" rtl="0">
              <a:spcBef>
                <a:spcPts val="0"/>
              </a:spcBef>
              <a:defRPr sz="1200" b="0" i="0" u="none" strike="noStrike" cap="none">
                <a:solidFill>
                  <a:schemeClr val="dk1"/>
                </a:solidFill>
                <a:latin typeface="Calibri"/>
                <a:ea typeface="Calibri"/>
                <a:cs typeface="Calibri"/>
                <a:sym typeface="Calibri"/>
              </a:defRPr>
            </a:lvl7pPr>
            <a:lvl8pPr marL="3200400" marR="0" lvl="7" indent="0" algn="l" rtl="0">
              <a:spcBef>
                <a:spcPts val="0"/>
              </a:spcBef>
              <a:defRPr sz="1200" b="0" i="0" u="none" strike="noStrike" cap="none">
                <a:solidFill>
                  <a:schemeClr val="dk1"/>
                </a:solidFill>
                <a:latin typeface="Calibri"/>
                <a:ea typeface="Calibri"/>
                <a:cs typeface="Calibri"/>
                <a:sym typeface="Calibri"/>
              </a:defRPr>
            </a:lvl8pPr>
            <a:lvl9pPr marL="3657600" marR="0" lvl="8" indent="0" algn="l" rtl="0">
              <a:spcBef>
                <a:spcPts val="0"/>
              </a:spcBef>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9428583"/>
            <a:ext cx="2887185" cy="496332"/>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774009" y="9428583"/>
            <a:ext cx="2887185" cy="4963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US"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4525" y="744538"/>
            <a:ext cx="5375275" cy="3722687"/>
          </a:xfrm>
        </p:spPr>
      </p:sp>
      <p:sp>
        <p:nvSpPr>
          <p:cNvPr id="3" name="Notes Placeholder 2"/>
          <p:cNvSpPr>
            <a:spLocks noGrp="1"/>
          </p:cNvSpPr>
          <p:nvPr>
            <p:ph type="body" idx="1"/>
          </p:nvPr>
        </p:nvSpPr>
        <p:spPr/>
        <p:txBody>
          <a:bodyPr/>
          <a:lstStyle/>
          <a:p>
            <a:endParaRPr lang="en-US" b="0" dirty="0"/>
          </a:p>
        </p:txBody>
      </p:sp>
      <p:sp>
        <p:nvSpPr>
          <p:cNvPr id="5" name="Slide Number Placeholder 4"/>
          <p:cNvSpPr>
            <a:spLocks noGrp="1"/>
          </p:cNvSpPr>
          <p:nvPr>
            <p:ph type="sldNum" sz="quarter" idx="11"/>
          </p:nvPr>
        </p:nvSpPr>
        <p:spPr/>
        <p:txBody>
          <a:bodyPr/>
          <a:lstStyle/>
          <a:p>
            <a:fld id="{4EF69093-BB7D-5D48-963E-FF53065390BE}" type="slidenum">
              <a:rPr lang="en-US" smtClean="0">
                <a:solidFill>
                  <a:prstClr val="black"/>
                </a:solidFill>
                <a:latin typeface="Calibri"/>
              </a:rPr>
              <a:pPr/>
              <a:t>1</a:t>
            </a:fld>
            <a:endParaRPr lang="en-US">
              <a:solidFill>
                <a:prstClr val="black"/>
              </a:solidFill>
              <a:latin typeface="Calibri"/>
            </a:endParaRPr>
          </a:p>
        </p:txBody>
      </p:sp>
      <p:sp>
        <p:nvSpPr>
          <p:cNvPr id="4" name="Footer Placeholder 3"/>
          <p:cNvSpPr>
            <a:spLocks noGrp="1"/>
          </p:cNvSpPr>
          <p:nvPr>
            <p:ph type="ftr" sz="quarter" idx="12"/>
          </p:nvPr>
        </p:nvSpPr>
        <p:spPr/>
        <p:txBody>
          <a:bodyPr/>
          <a:lstStyle/>
          <a:p>
            <a:r>
              <a:rPr lang="en-US">
                <a:solidFill>
                  <a:prstClr val="black"/>
                </a:solidFill>
                <a:latin typeface="Calibri"/>
              </a:rPr>
              <a:t>Email questions to TownHall.QA@cision.com</a:t>
            </a:r>
          </a:p>
        </p:txBody>
      </p:sp>
    </p:spTree>
    <p:extLst>
      <p:ext uri="{BB962C8B-B14F-4D97-AF65-F5344CB8AC3E}">
        <p14:creationId xmlns:p14="http://schemas.microsoft.com/office/powerpoint/2010/main" val="1370999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84604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1376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3318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0878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PPBackgroun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4572000"/>
          </a:xfrm>
          <a:prstGeom prst="rect">
            <a:avLst/>
          </a:prstGeom>
        </p:spPr>
      </p:pic>
      <p:sp>
        <p:nvSpPr>
          <p:cNvPr id="8" name="Rectangle 7"/>
          <p:cNvSpPr/>
          <p:nvPr userDrawn="1"/>
        </p:nvSpPr>
        <p:spPr>
          <a:xfrm>
            <a:off x="0" y="3254376"/>
            <a:ext cx="9906000" cy="36036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512064"/>
            <a:endParaRPr lang="en-US" sz="2000" kern="1200">
              <a:solidFill>
                <a:srgbClr val="FFFFFF"/>
              </a:solidFill>
            </a:endParaRPr>
          </a:p>
        </p:txBody>
      </p:sp>
      <p:sp>
        <p:nvSpPr>
          <p:cNvPr id="10" name="Rectangle 9"/>
          <p:cNvSpPr/>
          <p:nvPr userDrawn="1"/>
        </p:nvSpPr>
        <p:spPr>
          <a:xfrm>
            <a:off x="0" y="3137512"/>
            <a:ext cx="9906000" cy="1303565"/>
          </a:xfrm>
          <a:prstGeom prst="rect">
            <a:avLst/>
          </a:prstGeom>
          <a:solidFill>
            <a:srgbClr val="0C6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2064"/>
            <a:endParaRPr lang="en-US" sz="2000" kern="1200">
              <a:solidFill>
                <a:srgbClr val="FFFFFF"/>
              </a:solidFill>
            </a:endParaRPr>
          </a:p>
        </p:txBody>
      </p:sp>
      <p:sp>
        <p:nvSpPr>
          <p:cNvPr id="13" name="Rectangle 12"/>
          <p:cNvSpPr/>
          <p:nvPr userDrawn="1"/>
        </p:nvSpPr>
        <p:spPr>
          <a:xfrm rot="2751895">
            <a:off x="4748260" y="3944078"/>
            <a:ext cx="747117" cy="698235"/>
          </a:xfrm>
          <a:prstGeom prst="rect">
            <a:avLst/>
          </a:prstGeom>
          <a:solidFill>
            <a:srgbClr val="0C6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2064"/>
            <a:endParaRPr lang="en-US" sz="2000" kern="1200">
              <a:solidFill>
                <a:srgbClr val="FFFFFF"/>
              </a:solidFill>
            </a:endParaRPr>
          </a:p>
        </p:txBody>
      </p:sp>
      <p:sp>
        <p:nvSpPr>
          <p:cNvPr id="3" name="Subtitle 2"/>
          <p:cNvSpPr>
            <a:spLocks noGrp="1"/>
          </p:cNvSpPr>
          <p:nvPr userDrawn="1">
            <p:ph type="subTitle" idx="1"/>
          </p:nvPr>
        </p:nvSpPr>
        <p:spPr>
          <a:xfrm>
            <a:off x="1485900" y="4909013"/>
            <a:ext cx="6934200" cy="644749"/>
          </a:xfrm>
          <a:prstGeom prst="rect">
            <a:avLst/>
          </a:prstGeom>
        </p:spPr>
        <p:txBody>
          <a:bodyPr lIns="102413" tIns="51206" rIns="102413" bIns="51206"/>
          <a:lstStyle>
            <a:lvl1pPr marL="0" indent="0" algn="ctr">
              <a:buNone/>
              <a:defRPr sz="3200">
                <a:solidFill>
                  <a:schemeClr val="tx1">
                    <a:tint val="75000"/>
                  </a:schemeClr>
                </a:solidFill>
              </a:defRPr>
            </a:lvl1pPr>
            <a:lvl2pPr marL="512064" indent="0" algn="ctr">
              <a:buNone/>
              <a:defRPr>
                <a:solidFill>
                  <a:schemeClr val="tx1">
                    <a:tint val="75000"/>
                  </a:schemeClr>
                </a:solidFill>
              </a:defRPr>
            </a:lvl2pPr>
            <a:lvl3pPr marL="1024128" indent="0" algn="ctr">
              <a:buNone/>
              <a:defRPr>
                <a:solidFill>
                  <a:schemeClr val="tx1">
                    <a:tint val="75000"/>
                  </a:schemeClr>
                </a:solidFill>
              </a:defRPr>
            </a:lvl3pPr>
            <a:lvl4pPr marL="1536192" indent="0" algn="ctr">
              <a:buNone/>
              <a:defRPr>
                <a:solidFill>
                  <a:schemeClr val="tx1">
                    <a:tint val="75000"/>
                  </a:schemeClr>
                </a:solidFill>
              </a:defRPr>
            </a:lvl4pPr>
            <a:lvl5pPr marL="2048256" indent="0" algn="ctr">
              <a:buNone/>
              <a:defRPr>
                <a:solidFill>
                  <a:schemeClr val="tx1">
                    <a:tint val="75000"/>
                  </a:schemeClr>
                </a:solidFill>
              </a:defRPr>
            </a:lvl5pPr>
            <a:lvl6pPr marL="2560320" indent="0" algn="ctr">
              <a:buNone/>
              <a:defRPr>
                <a:solidFill>
                  <a:schemeClr val="tx1">
                    <a:tint val="75000"/>
                  </a:schemeClr>
                </a:solidFill>
              </a:defRPr>
            </a:lvl6pPr>
            <a:lvl7pPr marL="3072384" indent="0" algn="ctr">
              <a:buNone/>
              <a:defRPr>
                <a:solidFill>
                  <a:schemeClr val="tx1">
                    <a:tint val="75000"/>
                  </a:schemeClr>
                </a:solidFill>
              </a:defRPr>
            </a:lvl7pPr>
            <a:lvl8pPr marL="3584448" indent="0" algn="ctr">
              <a:buNone/>
              <a:defRPr>
                <a:solidFill>
                  <a:schemeClr val="tx1">
                    <a:tint val="75000"/>
                  </a:schemeClr>
                </a:solidFill>
              </a:defRPr>
            </a:lvl8pPr>
            <a:lvl9pPr marL="4096512"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userDrawn="1">
            <p:ph type="ctrTitle"/>
          </p:nvPr>
        </p:nvSpPr>
        <p:spPr>
          <a:xfrm>
            <a:off x="742950" y="3383802"/>
            <a:ext cx="8420100" cy="838948"/>
          </a:xfrm>
          <a:prstGeom prst="rect">
            <a:avLst/>
          </a:prstGeom>
        </p:spPr>
        <p:txBody>
          <a:bodyPr lIns="102413" tIns="51206" rIns="102413" bIns="51206"/>
          <a:lstStyle>
            <a:lvl1pPr>
              <a:lnSpc>
                <a:spcPts val="4256"/>
              </a:lnSpc>
              <a:defRPr sz="410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52386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bk object 18"/>
          <p:cNvSpPr/>
          <p:nvPr userDrawn="1"/>
        </p:nvSpPr>
        <p:spPr>
          <a:xfrm>
            <a:off x="2259711" y="2368198"/>
            <a:ext cx="244844" cy="4299044"/>
          </a:xfrm>
          <a:custGeom>
            <a:avLst/>
            <a:gdLst/>
            <a:ahLst/>
            <a:cxnLst/>
            <a:rect l="l" t="t" r="r" b="b"/>
            <a:pathLst>
              <a:path w="323850" h="5838825">
                <a:moveTo>
                  <a:pt x="0" y="5838825"/>
                </a:moveTo>
                <a:lnTo>
                  <a:pt x="323850" y="5838825"/>
                </a:lnTo>
                <a:lnTo>
                  <a:pt x="323850" y="0"/>
                </a:lnTo>
                <a:lnTo>
                  <a:pt x="0" y="0"/>
                </a:lnTo>
                <a:lnTo>
                  <a:pt x="0" y="5838825"/>
                </a:lnTo>
                <a:close/>
              </a:path>
            </a:pathLst>
          </a:custGeom>
          <a:solidFill>
            <a:srgbClr val="8A8A8A"/>
          </a:solidFill>
        </p:spPr>
        <p:txBody>
          <a:bodyPr wrap="square" lIns="0" tIns="0" rIns="0" bIns="0" rtlCol="0">
            <a:normAutofit/>
          </a:bodyPr>
          <a:lstStyle/>
          <a:p>
            <a:pPr defTabSz="674553"/>
            <a:endParaRPr sz="1300" kern="1200" dirty="0">
              <a:solidFill>
                <a:prstClr val="black"/>
              </a:solidFill>
              <a:latin typeface="Calibri"/>
              <a:ea typeface="+mn-ea"/>
            </a:endParaRPr>
          </a:p>
        </p:txBody>
      </p:sp>
      <p:sp>
        <p:nvSpPr>
          <p:cNvPr id="6" name="bk object 17"/>
          <p:cNvSpPr/>
          <p:nvPr userDrawn="1"/>
        </p:nvSpPr>
        <p:spPr>
          <a:xfrm>
            <a:off x="300956" y="637412"/>
            <a:ext cx="4835678" cy="167496"/>
          </a:xfrm>
          <a:custGeom>
            <a:avLst/>
            <a:gdLst/>
            <a:ahLst/>
            <a:cxnLst/>
            <a:rect l="l" t="t" r="r" b="b"/>
            <a:pathLst>
              <a:path w="5981700" h="238125">
                <a:moveTo>
                  <a:pt x="0" y="238125"/>
                </a:moveTo>
                <a:lnTo>
                  <a:pt x="5981700" y="238125"/>
                </a:lnTo>
                <a:lnTo>
                  <a:pt x="5981700" y="0"/>
                </a:lnTo>
                <a:lnTo>
                  <a:pt x="0" y="0"/>
                </a:lnTo>
                <a:lnTo>
                  <a:pt x="0" y="238125"/>
                </a:lnTo>
                <a:close/>
              </a:path>
            </a:pathLst>
          </a:custGeom>
          <a:solidFill>
            <a:srgbClr val="D60046"/>
          </a:solidFill>
        </p:spPr>
        <p:txBody>
          <a:bodyPr wrap="square" lIns="0" tIns="0" rIns="0" bIns="0" rtlCol="0">
            <a:normAutofit fontScale="92500" lnSpcReduction="10000"/>
          </a:bodyPr>
          <a:lstStyle/>
          <a:p>
            <a:pPr defTabSz="674553"/>
            <a:endParaRPr sz="1300" kern="1200" dirty="0">
              <a:solidFill>
                <a:prstClr val="black"/>
              </a:solidFill>
              <a:latin typeface="Calibri"/>
              <a:ea typeface="+mn-ea"/>
            </a:endParaRPr>
          </a:p>
        </p:txBody>
      </p:sp>
      <p:sp>
        <p:nvSpPr>
          <p:cNvPr id="7" name="bk object 18"/>
          <p:cNvSpPr/>
          <p:nvPr userDrawn="1"/>
        </p:nvSpPr>
        <p:spPr>
          <a:xfrm>
            <a:off x="0" y="2368198"/>
            <a:ext cx="239744" cy="4299045"/>
          </a:xfrm>
          <a:custGeom>
            <a:avLst/>
            <a:gdLst/>
            <a:ahLst/>
            <a:cxnLst/>
            <a:rect l="l" t="t" r="r" b="b"/>
            <a:pathLst>
              <a:path w="323850" h="5838825">
                <a:moveTo>
                  <a:pt x="0" y="5838825"/>
                </a:moveTo>
                <a:lnTo>
                  <a:pt x="323850" y="5838825"/>
                </a:lnTo>
                <a:lnTo>
                  <a:pt x="323850" y="0"/>
                </a:lnTo>
                <a:lnTo>
                  <a:pt x="0" y="0"/>
                </a:lnTo>
                <a:lnTo>
                  <a:pt x="0" y="5838825"/>
                </a:lnTo>
                <a:close/>
              </a:path>
            </a:pathLst>
          </a:custGeom>
          <a:solidFill>
            <a:srgbClr val="8A8A8A"/>
          </a:solidFill>
        </p:spPr>
        <p:txBody>
          <a:bodyPr wrap="square" lIns="0" tIns="0" rIns="0" bIns="0" rtlCol="0">
            <a:normAutofit/>
          </a:bodyPr>
          <a:lstStyle/>
          <a:p>
            <a:pPr defTabSz="674553"/>
            <a:endParaRPr sz="1300" kern="1200" dirty="0">
              <a:solidFill>
                <a:prstClr val="black"/>
              </a:solidFill>
              <a:latin typeface="Calibri"/>
              <a:ea typeface="+mn-ea"/>
            </a:endParaRPr>
          </a:p>
        </p:txBody>
      </p:sp>
      <p:sp>
        <p:nvSpPr>
          <p:cNvPr id="8" name="bk object 19"/>
          <p:cNvSpPr/>
          <p:nvPr userDrawn="1"/>
        </p:nvSpPr>
        <p:spPr>
          <a:xfrm>
            <a:off x="7646290" y="860741"/>
            <a:ext cx="2259711" cy="167495"/>
          </a:xfrm>
          <a:custGeom>
            <a:avLst/>
            <a:gdLst/>
            <a:ahLst/>
            <a:cxnLst/>
            <a:rect l="l" t="t" r="r" b="b"/>
            <a:pathLst>
              <a:path w="2809875" h="238125">
                <a:moveTo>
                  <a:pt x="0" y="238125"/>
                </a:moveTo>
                <a:lnTo>
                  <a:pt x="2809875" y="238125"/>
                </a:lnTo>
                <a:lnTo>
                  <a:pt x="2809875" y="0"/>
                </a:lnTo>
                <a:lnTo>
                  <a:pt x="0" y="0"/>
                </a:lnTo>
                <a:lnTo>
                  <a:pt x="0" y="238125"/>
                </a:lnTo>
                <a:close/>
              </a:path>
            </a:pathLst>
          </a:custGeom>
          <a:solidFill>
            <a:srgbClr val="FF9931"/>
          </a:solidFill>
        </p:spPr>
        <p:txBody>
          <a:bodyPr wrap="square" lIns="0" tIns="0" rIns="0" bIns="0" rtlCol="0">
            <a:normAutofit fontScale="92500" lnSpcReduction="10000"/>
          </a:bodyPr>
          <a:lstStyle/>
          <a:p>
            <a:pPr defTabSz="674553"/>
            <a:endParaRPr sz="1300" kern="1200" dirty="0">
              <a:solidFill>
                <a:prstClr val="black"/>
              </a:solidFill>
              <a:latin typeface="Calibri"/>
              <a:ea typeface="+mn-ea"/>
            </a:endParaRPr>
          </a:p>
        </p:txBody>
      </p:sp>
      <p:sp>
        <p:nvSpPr>
          <p:cNvPr id="9" name="bk object 20"/>
          <p:cNvSpPr/>
          <p:nvPr userDrawn="1"/>
        </p:nvSpPr>
        <p:spPr>
          <a:xfrm>
            <a:off x="8074768" y="2368199"/>
            <a:ext cx="1831233" cy="167495"/>
          </a:xfrm>
          <a:custGeom>
            <a:avLst/>
            <a:gdLst/>
            <a:ahLst/>
            <a:cxnLst/>
            <a:rect l="l" t="t" r="r" b="b"/>
            <a:pathLst>
              <a:path w="2190750" h="238125">
                <a:moveTo>
                  <a:pt x="0" y="238125"/>
                </a:moveTo>
                <a:lnTo>
                  <a:pt x="2190750" y="238125"/>
                </a:lnTo>
                <a:lnTo>
                  <a:pt x="2190750" y="0"/>
                </a:lnTo>
                <a:lnTo>
                  <a:pt x="0" y="0"/>
                </a:lnTo>
                <a:lnTo>
                  <a:pt x="0" y="238125"/>
                </a:lnTo>
                <a:close/>
              </a:path>
            </a:pathLst>
          </a:custGeom>
          <a:solidFill>
            <a:srgbClr val="5C007B"/>
          </a:solidFill>
        </p:spPr>
        <p:txBody>
          <a:bodyPr wrap="square" lIns="0" tIns="0" rIns="0" bIns="0" rtlCol="0">
            <a:normAutofit fontScale="92500" lnSpcReduction="10000"/>
          </a:bodyPr>
          <a:lstStyle/>
          <a:p>
            <a:pPr defTabSz="674553"/>
            <a:endParaRPr sz="1300" kern="1200" dirty="0">
              <a:solidFill>
                <a:prstClr val="black"/>
              </a:solidFill>
              <a:latin typeface="Calibri"/>
              <a:ea typeface="+mn-ea"/>
            </a:endParaRPr>
          </a:p>
        </p:txBody>
      </p:sp>
      <p:sp>
        <p:nvSpPr>
          <p:cNvPr id="10" name="bk object 21"/>
          <p:cNvSpPr/>
          <p:nvPr userDrawn="1"/>
        </p:nvSpPr>
        <p:spPr>
          <a:xfrm>
            <a:off x="2565766" y="2591526"/>
            <a:ext cx="1775123" cy="167495"/>
          </a:xfrm>
          <a:custGeom>
            <a:avLst/>
            <a:gdLst/>
            <a:ahLst/>
            <a:cxnLst/>
            <a:rect l="l" t="t" r="r" b="b"/>
            <a:pathLst>
              <a:path w="2190750" h="238125">
                <a:moveTo>
                  <a:pt x="0" y="238125"/>
                </a:moveTo>
                <a:lnTo>
                  <a:pt x="2190750" y="238125"/>
                </a:lnTo>
                <a:lnTo>
                  <a:pt x="2190750" y="0"/>
                </a:lnTo>
                <a:lnTo>
                  <a:pt x="0" y="0"/>
                </a:lnTo>
                <a:lnTo>
                  <a:pt x="0" y="238125"/>
                </a:lnTo>
                <a:close/>
              </a:path>
            </a:pathLst>
          </a:custGeom>
          <a:solidFill>
            <a:srgbClr val="0D7AFF"/>
          </a:solidFill>
        </p:spPr>
        <p:txBody>
          <a:bodyPr wrap="square" lIns="0" tIns="0" rIns="0" bIns="0" rtlCol="0">
            <a:normAutofit fontScale="92500" lnSpcReduction="10000"/>
          </a:bodyPr>
          <a:lstStyle/>
          <a:p>
            <a:pPr defTabSz="674553"/>
            <a:endParaRPr sz="1300" kern="1200" dirty="0">
              <a:solidFill>
                <a:prstClr val="black"/>
              </a:solidFill>
              <a:latin typeface="Calibri"/>
              <a:ea typeface="+mn-ea"/>
            </a:endParaRPr>
          </a:p>
        </p:txBody>
      </p:sp>
      <p:sp>
        <p:nvSpPr>
          <p:cNvPr id="11" name="bk object 22"/>
          <p:cNvSpPr/>
          <p:nvPr userDrawn="1"/>
        </p:nvSpPr>
        <p:spPr>
          <a:xfrm>
            <a:off x="8074768" y="2759020"/>
            <a:ext cx="1831233" cy="3908223"/>
          </a:xfrm>
          <a:custGeom>
            <a:avLst/>
            <a:gdLst/>
            <a:ahLst/>
            <a:cxnLst/>
            <a:rect l="l" t="t" r="r" b="b"/>
            <a:pathLst>
              <a:path w="2190750" h="5305425">
                <a:moveTo>
                  <a:pt x="0" y="5305425"/>
                </a:moveTo>
                <a:lnTo>
                  <a:pt x="2190750" y="5305425"/>
                </a:lnTo>
                <a:lnTo>
                  <a:pt x="2190750" y="0"/>
                </a:lnTo>
                <a:lnTo>
                  <a:pt x="0" y="0"/>
                </a:lnTo>
                <a:lnTo>
                  <a:pt x="0" y="5305425"/>
                </a:lnTo>
                <a:close/>
              </a:path>
            </a:pathLst>
          </a:custGeom>
          <a:solidFill>
            <a:schemeClr val="bg1"/>
          </a:solidFill>
        </p:spPr>
        <p:txBody>
          <a:bodyPr wrap="square" lIns="67455" tIns="67455" rIns="67455" bIns="67455" rtlCol="0">
            <a:normAutofit/>
          </a:bodyPr>
          <a:lstStyle/>
          <a:p>
            <a:pPr defTabSz="674553"/>
            <a:endParaRPr lang="en-GB" sz="800" kern="1200" dirty="0">
              <a:solidFill>
                <a:prstClr val="white">
                  <a:lumMod val="50000"/>
                </a:prstClr>
              </a:solidFill>
              <a:latin typeface="Calibri"/>
              <a:ea typeface="+mn-ea"/>
            </a:endParaRPr>
          </a:p>
        </p:txBody>
      </p:sp>
      <p:sp>
        <p:nvSpPr>
          <p:cNvPr id="12" name="bk object 23"/>
          <p:cNvSpPr/>
          <p:nvPr userDrawn="1"/>
        </p:nvSpPr>
        <p:spPr>
          <a:xfrm>
            <a:off x="2632079" y="1028235"/>
            <a:ext cx="2504555" cy="1284130"/>
          </a:xfrm>
          <a:custGeom>
            <a:avLst/>
            <a:gdLst/>
            <a:ahLst/>
            <a:cxnLst/>
            <a:rect l="l" t="t" r="r" b="b"/>
            <a:pathLst>
              <a:path w="3124200" h="1724025">
                <a:moveTo>
                  <a:pt x="0" y="1724025"/>
                </a:moveTo>
                <a:lnTo>
                  <a:pt x="3124200" y="1724025"/>
                </a:lnTo>
                <a:lnTo>
                  <a:pt x="3124200" y="0"/>
                </a:lnTo>
                <a:lnTo>
                  <a:pt x="0" y="0"/>
                </a:lnTo>
                <a:lnTo>
                  <a:pt x="0" y="1724025"/>
                </a:lnTo>
                <a:close/>
              </a:path>
            </a:pathLst>
          </a:custGeom>
          <a:solidFill>
            <a:schemeClr val="bg1"/>
          </a:solidFill>
        </p:spPr>
        <p:txBody>
          <a:bodyPr wrap="square" lIns="67455" tIns="67455" rIns="67455" bIns="67455" rtlCol="0">
            <a:normAutofit/>
          </a:bodyPr>
          <a:lstStyle/>
          <a:p>
            <a:pPr defTabSz="674553"/>
            <a:endParaRPr lang="en-GB" sz="800" kern="1200" dirty="0">
              <a:solidFill>
                <a:prstClr val="white">
                  <a:lumMod val="50000"/>
                </a:prstClr>
              </a:solidFill>
              <a:latin typeface="Calibri"/>
              <a:ea typeface="+mn-ea"/>
            </a:endParaRPr>
          </a:p>
        </p:txBody>
      </p:sp>
      <p:sp>
        <p:nvSpPr>
          <p:cNvPr id="13" name="bk object 24"/>
          <p:cNvSpPr/>
          <p:nvPr userDrawn="1"/>
        </p:nvSpPr>
        <p:spPr>
          <a:xfrm>
            <a:off x="300956" y="1028235"/>
            <a:ext cx="2264811" cy="1284130"/>
          </a:xfrm>
          <a:custGeom>
            <a:avLst/>
            <a:gdLst/>
            <a:ahLst/>
            <a:cxnLst/>
            <a:rect l="l" t="t" r="r" b="b"/>
            <a:pathLst>
              <a:path w="2809875" h="1724025">
                <a:moveTo>
                  <a:pt x="0" y="1724025"/>
                </a:moveTo>
                <a:lnTo>
                  <a:pt x="2809875" y="1724025"/>
                </a:lnTo>
                <a:lnTo>
                  <a:pt x="2809875" y="0"/>
                </a:lnTo>
                <a:lnTo>
                  <a:pt x="0" y="0"/>
                </a:lnTo>
                <a:lnTo>
                  <a:pt x="0" y="1724025"/>
                </a:lnTo>
                <a:close/>
              </a:path>
            </a:pathLst>
          </a:custGeom>
          <a:solidFill>
            <a:schemeClr val="bg1"/>
          </a:solidFill>
        </p:spPr>
        <p:txBody>
          <a:bodyPr wrap="square" lIns="67455" tIns="67455" rIns="67455" bIns="67455" rtlCol="0">
            <a:normAutofit/>
          </a:bodyPr>
          <a:lstStyle/>
          <a:p>
            <a:pPr defTabSz="674553"/>
            <a:endParaRPr sz="800" kern="1200" dirty="0">
              <a:solidFill>
                <a:prstClr val="white">
                  <a:lumMod val="50000"/>
                </a:prstClr>
              </a:solidFill>
              <a:latin typeface="Calibri"/>
              <a:ea typeface="+mn-ea"/>
            </a:endParaRPr>
          </a:p>
        </p:txBody>
      </p:sp>
      <p:sp>
        <p:nvSpPr>
          <p:cNvPr id="14" name="bk object 25"/>
          <p:cNvSpPr/>
          <p:nvPr userDrawn="1"/>
        </p:nvSpPr>
        <p:spPr>
          <a:xfrm>
            <a:off x="5197845" y="1028235"/>
            <a:ext cx="2387233" cy="1284130"/>
          </a:xfrm>
          <a:custGeom>
            <a:avLst/>
            <a:gdLst/>
            <a:ahLst/>
            <a:cxnLst/>
            <a:rect l="l" t="t" r="r" b="b"/>
            <a:pathLst>
              <a:path w="2981325" h="1724025">
                <a:moveTo>
                  <a:pt x="0" y="1724025"/>
                </a:moveTo>
                <a:lnTo>
                  <a:pt x="2981325" y="1724025"/>
                </a:lnTo>
                <a:lnTo>
                  <a:pt x="2981325" y="0"/>
                </a:lnTo>
                <a:lnTo>
                  <a:pt x="0" y="0"/>
                </a:lnTo>
                <a:lnTo>
                  <a:pt x="0" y="1724025"/>
                </a:lnTo>
                <a:close/>
              </a:path>
            </a:pathLst>
          </a:custGeom>
          <a:solidFill>
            <a:schemeClr val="bg1"/>
          </a:solidFill>
        </p:spPr>
        <p:txBody>
          <a:bodyPr wrap="square" lIns="67455" tIns="67455" rIns="67455" bIns="67455" rtlCol="0">
            <a:normAutofit/>
          </a:bodyPr>
          <a:lstStyle/>
          <a:p>
            <a:pPr defTabSz="674553"/>
            <a:endParaRPr lang="en-GB" sz="800" kern="1200" dirty="0">
              <a:solidFill>
                <a:prstClr val="white">
                  <a:lumMod val="50000"/>
                </a:prstClr>
              </a:solidFill>
              <a:latin typeface="Calibri"/>
              <a:ea typeface="+mn-ea"/>
            </a:endParaRPr>
          </a:p>
        </p:txBody>
      </p:sp>
      <p:sp>
        <p:nvSpPr>
          <p:cNvPr id="15" name="bk object 26"/>
          <p:cNvSpPr/>
          <p:nvPr userDrawn="1"/>
        </p:nvSpPr>
        <p:spPr>
          <a:xfrm>
            <a:off x="300955" y="2759020"/>
            <a:ext cx="1775123" cy="3908223"/>
          </a:xfrm>
          <a:custGeom>
            <a:avLst/>
            <a:gdLst/>
            <a:ahLst/>
            <a:cxnLst/>
            <a:rect l="l" t="t" r="r" b="b"/>
            <a:pathLst>
              <a:path w="2190750" h="5305425">
                <a:moveTo>
                  <a:pt x="0" y="5305425"/>
                </a:moveTo>
                <a:lnTo>
                  <a:pt x="2190750" y="5305425"/>
                </a:lnTo>
                <a:lnTo>
                  <a:pt x="2190750" y="0"/>
                </a:lnTo>
                <a:lnTo>
                  <a:pt x="0" y="0"/>
                </a:lnTo>
                <a:lnTo>
                  <a:pt x="0" y="5305425"/>
                </a:lnTo>
                <a:close/>
              </a:path>
            </a:pathLst>
          </a:custGeom>
          <a:solidFill>
            <a:schemeClr val="bg1"/>
          </a:solidFill>
        </p:spPr>
        <p:txBody>
          <a:bodyPr wrap="square" lIns="67455" tIns="67455" rIns="67455" bIns="67455" rtlCol="0">
            <a:normAutofit/>
          </a:bodyPr>
          <a:lstStyle/>
          <a:p>
            <a:pPr defTabSz="674553"/>
            <a:endParaRPr lang="en-GB" sz="800" kern="1200" dirty="0">
              <a:solidFill>
                <a:prstClr val="white">
                  <a:lumMod val="50000"/>
                </a:prstClr>
              </a:solidFill>
              <a:latin typeface="Calibri"/>
              <a:ea typeface="+mn-ea"/>
            </a:endParaRPr>
          </a:p>
        </p:txBody>
      </p:sp>
      <p:sp>
        <p:nvSpPr>
          <p:cNvPr id="16" name="bk object 27"/>
          <p:cNvSpPr/>
          <p:nvPr userDrawn="1"/>
        </p:nvSpPr>
        <p:spPr>
          <a:xfrm>
            <a:off x="4402101" y="2759020"/>
            <a:ext cx="1775123" cy="3908223"/>
          </a:xfrm>
          <a:custGeom>
            <a:avLst/>
            <a:gdLst/>
            <a:ahLst/>
            <a:cxnLst/>
            <a:rect l="l" t="t" r="r" b="b"/>
            <a:pathLst>
              <a:path w="2190750" h="5295900">
                <a:moveTo>
                  <a:pt x="0" y="5295900"/>
                </a:moveTo>
                <a:lnTo>
                  <a:pt x="2190750" y="5295900"/>
                </a:lnTo>
                <a:lnTo>
                  <a:pt x="2190750" y="0"/>
                </a:lnTo>
                <a:lnTo>
                  <a:pt x="0" y="0"/>
                </a:lnTo>
                <a:lnTo>
                  <a:pt x="0" y="5295900"/>
                </a:lnTo>
                <a:close/>
              </a:path>
            </a:pathLst>
          </a:custGeom>
          <a:solidFill>
            <a:schemeClr val="bg1"/>
          </a:solidFill>
        </p:spPr>
        <p:txBody>
          <a:bodyPr wrap="square" lIns="67455" tIns="67455" rIns="67455" bIns="67455" rtlCol="0">
            <a:normAutofit/>
          </a:bodyPr>
          <a:lstStyle/>
          <a:p>
            <a:pPr defTabSz="674553"/>
            <a:endParaRPr lang="en-GB" sz="800" kern="1200" dirty="0">
              <a:solidFill>
                <a:prstClr val="white">
                  <a:lumMod val="50000"/>
                </a:prstClr>
              </a:solidFill>
              <a:latin typeface="Calibri"/>
              <a:ea typeface="+mn-ea"/>
            </a:endParaRPr>
          </a:p>
        </p:txBody>
      </p:sp>
      <p:sp>
        <p:nvSpPr>
          <p:cNvPr id="17" name="bk object 28"/>
          <p:cNvSpPr/>
          <p:nvPr userDrawn="1"/>
        </p:nvSpPr>
        <p:spPr>
          <a:xfrm>
            <a:off x="6238434" y="2759020"/>
            <a:ext cx="1775123" cy="3908223"/>
          </a:xfrm>
          <a:custGeom>
            <a:avLst/>
            <a:gdLst/>
            <a:ahLst/>
            <a:cxnLst/>
            <a:rect l="l" t="t" r="r" b="b"/>
            <a:pathLst>
              <a:path w="2190750" h="5295900">
                <a:moveTo>
                  <a:pt x="0" y="5295900"/>
                </a:moveTo>
                <a:lnTo>
                  <a:pt x="2190750" y="5295900"/>
                </a:lnTo>
                <a:lnTo>
                  <a:pt x="2190750" y="0"/>
                </a:lnTo>
                <a:lnTo>
                  <a:pt x="0" y="0"/>
                </a:lnTo>
                <a:lnTo>
                  <a:pt x="0" y="5295900"/>
                </a:lnTo>
                <a:close/>
              </a:path>
            </a:pathLst>
          </a:custGeom>
          <a:solidFill>
            <a:schemeClr val="bg1"/>
          </a:solidFill>
        </p:spPr>
        <p:txBody>
          <a:bodyPr wrap="square" lIns="67455" tIns="67455" rIns="67455" bIns="67455" rtlCol="0">
            <a:normAutofit/>
          </a:bodyPr>
          <a:lstStyle/>
          <a:p>
            <a:pPr defTabSz="674553"/>
            <a:endParaRPr lang="en-GB" sz="800" kern="1200" dirty="0">
              <a:solidFill>
                <a:prstClr val="white">
                  <a:lumMod val="50000"/>
                </a:prstClr>
              </a:solidFill>
              <a:latin typeface="Calibri"/>
              <a:ea typeface="+mn-ea"/>
            </a:endParaRPr>
          </a:p>
        </p:txBody>
      </p:sp>
      <p:sp>
        <p:nvSpPr>
          <p:cNvPr id="18" name="bk object 29"/>
          <p:cNvSpPr/>
          <p:nvPr userDrawn="1"/>
        </p:nvSpPr>
        <p:spPr>
          <a:xfrm>
            <a:off x="5197845" y="860741"/>
            <a:ext cx="2387233" cy="167495"/>
          </a:xfrm>
          <a:custGeom>
            <a:avLst/>
            <a:gdLst/>
            <a:ahLst/>
            <a:cxnLst/>
            <a:rect l="l" t="t" r="r" b="b"/>
            <a:pathLst>
              <a:path w="2981325" h="238125">
                <a:moveTo>
                  <a:pt x="0" y="238125"/>
                </a:moveTo>
                <a:lnTo>
                  <a:pt x="2981325" y="238125"/>
                </a:lnTo>
                <a:lnTo>
                  <a:pt x="2981325" y="0"/>
                </a:lnTo>
                <a:lnTo>
                  <a:pt x="0" y="0"/>
                </a:lnTo>
                <a:lnTo>
                  <a:pt x="0" y="238125"/>
                </a:lnTo>
                <a:close/>
              </a:path>
            </a:pathLst>
          </a:custGeom>
          <a:solidFill>
            <a:srgbClr val="FF9931"/>
          </a:solidFill>
        </p:spPr>
        <p:txBody>
          <a:bodyPr wrap="square" lIns="0" tIns="0" rIns="0" bIns="0" rtlCol="0">
            <a:normAutofit fontScale="92500" lnSpcReduction="10000"/>
          </a:bodyPr>
          <a:lstStyle/>
          <a:p>
            <a:pPr defTabSz="674553"/>
            <a:endParaRPr sz="1300" kern="1200" dirty="0">
              <a:solidFill>
                <a:prstClr val="black"/>
              </a:solidFill>
              <a:latin typeface="Calibri"/>
              <a:ea typeface="+mn-ea"/>
            </a:endParaRPr>
          </a:p>
        </p:txBody>
      </p:sp>
      <p:sp>
        <p:nvSpPr>
          <p:cNvPr id="19" name="bk object 30"/>
          <p:cNvSpPr/>
          <p:nvPr userDrawn="1"/>
        </p:nvSpPr>
        <p:spPr>
          <a:xfrm>
            <a:off x="300955" y="2591526"/>
            <a:ext cx="1775123" cy="167495"/>
          </a:xfrm>
          <a:custGeom>
            <a:avLst/>
            <a:gdLst/>
            <a:ahLst/>
            <a:cxnLst/>
            <a:rect l="l" t="t" r="r" b="b"/>
            <a:pathLst>
              <a:path w="2190750" h="238125">
                <a:moveTo>
                  <a:pt x="0" y="238125"/>
                </a:moveTo>
                <a:lnTo>
                  <a:pt x="2190750" y="238125"/>
                </a:lnTo>
                <a:lnTo>
                  <a:pt x="2190750" y="0"/>
                </a:lnTo>
                <a:lnTo>
                  <a:pt x="0" y="0"/>
                </a:lnTo>
                <a:lnTo>
                  <a:pt x="0" y="238125"/>
                </a:lnTo>
                <a:close/>
              </a:path>
            </a:pathLst>
          </a:custGeom>
          <a:solidFill>
            <a:srgbClr val="00C294"/>
          </a:solidFill>
        </p:spPr>
        <p:txBody>
          <a:bodyPr wrap="square" lIns="0" tIns="0" rIns="0" bIns="0" rtlCol="0">
            <a:normAutofit fontScale="92500" lnSpcReduction="10000"/>
          </a:bodyPr>
          <a:lstStyle/>
          <a:p>
            <a:pPr defTabSz="674553"/>
            <a:endParaRPr sz="1300" kern="1200" dirty="0">
              <a:solidFill>
                <a:prstClr val="black"/>
              </a:solidFill>
              <a:latin typeface="Calibri"/>
              <a:ea typeface="+mn-ea"/>
            </a:endParaRPr>
          </a:p>
        </p:txBody>
      </p:sp>
      <p:sp>
        <p:nvSpPr>
          <p:cNvPr id="20" name="object 2"/>
          <p:cNvSpPr txBox="1"/>
          <p:nvPr userDrawn="1"/>
        </p:nvSpPr>
        <p:spPr>
          <a:xfrm>
            <a:off x="5197845" y="865287"/>
            <a:ext cx="2387233" cy="162948"/>
          </a:xfrm>
          <a:prstGeom prst="rect">
            <a:avLst/>
          </a:prstGeom>
        </p:spPr>
        <p:txBody>
          <a:bodyPr vert="horz" wrap="square" lIns="0" tIns="0" rIns="0" bIns="0" rtlCol="0" anchor="ctr" anchorCtr="1">
            <a:normAutofit/>
          </a:bodyPr>
          <a:lstStyle/>
          <a:p>
            <a:pPr marL="9369" algn="ctr" defTabSz="674553"/>
            <a:r>
              <a:rPr sz="700" kern="1200" dirty="0">
                <a:solidFill>
                  <a:srgbClr val="FFFFFF"/>
                </a:solidFill>
                <a:ea typeface="+mn-ea"/>
              </a:rPr>
              <a:t>TARGET</a:t>
            </a:r>
            <a:r>
              <a:rPr sz="700" kern="1200" spc="-55" dirty="0">
                <a:solidFill>
                  <a:srgbClr val="FFFFFF"/>
                </a:solidFill>
                <a:ea typeface="+mn-ea"/>
              </a:rPr>
              <a:t> </a:t>
            </a:r>
            <a:r>
              <a:rPr sz="700" kern="1200" spc="7" dirty="0">
                <a:solidFill>
                  <a:srgbClr val="FFFFFF"/>
                </a:solidFill>
                <a:ea typeface="+mn-ea"/>
              </a:rPr>
              <a:t>AUDIENCE</a:t>
            </a:r>
            <a:endParaRPr sz="700" kern="1200" dirty="0">
              <a:solidFill>
                <a:prstClr val="black"/>
              </a:solidFill>
              <a:ea typeface="+mn-ea"/>
            </a:endParaRPr>
          </a:p>
        </p:txBody>
      </p:sp>
      <p:sp>
        <p:nvSpPr>
          <p:cNvPr id="21" name="object 3"/>
          <p:cNvSpPr txBox="1"/>
          <p:nvPr userDrawn="1"/>
        </p:nvSpPr>
        <p:spPr>
          <a:xfrm>
            <a:off x="7646290" y="865287"/>
            <a:ext cx="2259711" cy="162948"/>
          </a:xfrm>
          <a:prstGeom prst="rect">
            <a:avLst/>
          </a:prstGeom>
        </p:spPr>
        <p:txBody>
          <a:bodyPr vert="horz" wrap="square" lIns="0" tIns="0" rIns="0" bIns="0" rtlCol="0" anchor="ctr" anchorCtr="1">
            <a:normAutofit/>
          </a:bodyPr>
          <a:lstStyle/>
          <a:p>
            <a:pPr marL="9369" algn="ctr" defTabSz="674553"/>
            <a:r>
              <a:rPr sz="700" kern="1200" dirty="0">
                <a:solidFill>
                  <a:srgbClr val="FFFFFF"/>
                </a:solidFill>
                <a:ea typeface="+mn-ea"/>
              </a:rPr>
              <a:t>STRATEGY</a:t>
            </a:r>
            <a:endParaRPr sz="700" kern="1200" dirty="0">
              <a:solidFill>
                <a:prstClr val="black"/>
              </a:solidFill>
              <a:ea typeface="+mn-ea"/>
            </a:endParaRPr>
          </a:p>
        </p:txBody>
      </p:sp>
      <p:sp>
        <p:nvSpPr>
          <p:cNvPr id="22" name="object 4"/>
          <p:cNvSpPr txBox="1"/>
          <p:nvPr userDrawn="1"/>
        </p:nvSpPr>
        <p:spPr>
          <a:xfrm>
            <a:off x="300955" y="2591525"/>
            <a:ext cx="1775122" cy="167563"/>
          </a:xfrm>
          <a:prstGeom prst="rect">
            <a:avLst/>
          </a:prstGeom>
        </p:spPr>
        <p:txBody>
          <a:bodyPr vert="horz" wrap="square" lIns="0" tIns="0" rIns="0" bIns="0" rtlCol="0" anchor="ctr" anchorCtr="1">
            <a:normAutofit/>
          </a:bodyPr>
          <a:lstStyle/>
          <a:p>
            <a:pPr marL="9369" defTabSz="674553"/>
            <a:r>
              <a:rPr sz="800" kern="1200" spc="-4" dirty="0">
                <a:solidFill>
                  <a:srgbClr val="FFFFFF"/>
                </a:solidFill>
                <a:ea typeface="+mn-ea"/>
              </a:rPr>
              <a:t>ACTIVITY</a:t>
            </a:r>
            <a:endParaRPr sz="800" kern="1200" dirty="0">
              <a:solidFill>
                <a:prstClr val="black"/>
              </a:solidFill>
              <a:ea typeface="+mn-ea"/>
            </a:endParaRPr>
          </a:p>
        </p:txBody>
      </p:sp>
      <p:sp>
        <p:nvSpPr>
          <p:cNvPr id="23" name="object 5"/>
          <p:cNvSpPr txBox="1"/>
          <p:nvPr userDrawn="1"/>
        </p:nvSpPr>
        <p:spPr>
          <a:xfrm>
            <a:off x="300955" y="2368198"/>
            <a:ext cx="1775123" cy="167495"/>
          </a:xfrm>
          <a:prstGeom prst="rect">
            <a:avLst/>
          </a:prstGeom>
          <a:solidFill>
            <a:srgbClr val="009772"/>
          </a:solidFill>
        </p:spPr>
        <p:txBody>
          <a:bodyPr vert="horz" wrap="square" lIns="0" tIns="0" rIns="0" bIns="0" rtlCol="0" anchor="ctr" anchorCtr="1">
            <a:normAutofit/>
          </a:bodyPr>
          <a:lstStyle/>
          <a:p>
            <a:pPr marL="41223" algn="ctr" defTabSz="674553">
              <a:spcBef>
                <a:spcPts val="361"/>
              </a:spcBef>
            </a:pPr>
            <a:r>
              <a:rPr sz="700" kern="1200" spc="7" dirty="0">
                <a:solidFill>
                  <a:srgbClr val="FFFFFF"/>
                </a:solidFill>
                <a:ea typeface="+mn-ea"/>
              </a:rPr>
              <a:t>IMPLEMENT</a:t>
            </a:r>
            <a:endParaRPr sz="700" kern="1200" dirty="0">
              <a:solidFill>
                <a:prstClr val="black"/>
              </a:solidFill>
              <a:ea typeface="+mn-ea"/>
            </a:endParaRPr>
          </a:p>
        </p:txBody>
      </p:sp>
      <p:sp>
        <p:nvSpPr>
          <p:cNvPr id="24" name="object 7"/>
          <p:cNvSpPr txBox="1"/>
          <p:nvPr userDrawn="1"/>
        </p:nvSpPr>
        <p:spPr>
          <a:xfrm>
            <a:off x="4402100" y="2368198"/>
            <a:ext cx="3611456" cy="167495"/>
          </a:xfrm>
          <a:prstGeom prst="rect">
            <a:avLst/>
          </a:prstGeom>
          <a:solidFill>
            <a:srgbClr val="00467D"/>
          </a:solidFill>
        </p:spPr>
        <p:txBody>
          <a:bodyPr vert="horz" wrap="square" lIns="0" tIns="45907" rIns="0" bIns="0" rtlCol="0">
            <a:normAutofit/>
          </a:bodyPr>
          <a:lstStyle/>
          <a:p>
            <a:pPr marL="1007613" defTabSz="674553">
              <a:spcBef>
                <a:spcPts val="361"/>
              </a:spcBef>
            </a:pPr>
            <a:r>
              <a:rPr sz="700" kern="1200" spc="7" dirty="0">
                <a:solidFill>
                  <a:srgbClr val="FFFFFF"/>
                </a:solidFill>
                <a:ea typeface="+mn-ea"/>
              </a:rPr>
              <a:t>AUDIENCE RESPON</a:t>
            </a:r>
            <a:r>
              <a:rPr lang="en-GB" sz="700" kern="1200" spc="7" dirty="0">
                <a:solidFill>
                  <a:srgbClr val="FFFFFF"/>
                </a:solidFill>
                <a:ea typeface="+mn-ea"/>
              </a:rPr>
              <a:t>S</a:t>
            </a:r>
            <a:r>
              <a:rPr sz="700" kern="1200" spc="7" dirty="0">
                <a:solidFill>
                  <a:srgbClr val="FFFFFF"/>
                </a:solidFill>
                <a:ea typeface="+mn-ea"/>
              </a:rPr>
              <a:t>E </a:t>
            </a:r>
            <a:r>
              <a:rPr sz="700" kern="1200" spc="11" dirty="0">
                <a:solidFill>
                  <a:srgbClr val="FFFFFF"/>
                </a:solidFill>
                <a:ea typeface="+mn-ea"/>
              </a:rPr>
              <a:t>&amp;</a:t>
            </a:r>
            <a:r>
              <a:rPr sz="700" kern="1200" spc="-41" dirty="0">
                <a:solidFill>
                  <a:srgbClr val="FFFFFF"/>
                </a:solidFill>
                <a:ea typeface="+mn-ea"/>
              </a:rPr>
              <a:t> </a:t>
            </a:r>
            <a:r>
              <a:rPr sz="700" kern="1200" spc="7" dirty="0">
                <a:solidFill>
                  <a:srgbClr val="FFFFFF"/>
                </a:solidFill>
                <a:ea typeface="+mn-ea"/>
              </a:rPr>
              <a:t>EFFECTS</a:t>
            </a:r>
            <a:endParaRPr sz="700" kern="1200" dirty="0">
              <a:solidFill>
                <a:prstClr val="black"/>
              </a:solidFill>
              <a:ea typeface="+mn-ea"/>
            </a:endParaRPr>
          </a:p>
        </p:txBody>
      </p:sp>
      <p:sp>
        <p:nvSpPr>
          <p:cNvPr id="25" name="object 8"/>
          <p:cNvSpPr/>
          <p:nvPr userDrawn="1"/>
        </p:nvSpPr>
        <p:spPr>
          <a:xfrm>
            <a:off x="4402101" y="2591526"/>
            <a:ext cx="1775123" cy="167495"/>
          </a:xfrm>
          <a:custGeom>
            <a:avLst/>
            <a:gdLst/>
            <a:ahLst/>
            <a:cxnLst/>
            <a:rect l="l" t="t" r="r" b="b"/>
            <a:pathLst>
              <a:path w="2190750" h="238125">
                <a:moveTo>
                  <a:pt x="0" y="238125"/>
                </a:moveTo>
                <a:lnTo>
                  <a:pt x="2190750" y="238125"/>
                </a:lnTo>
                <a:lnTo>
                  <a:pt x="2190750" y="0"/>
                </a:lnTo>
                <a:lnTo>
                  <a:pt x="0" y="0"/>
                </a:lnTo>
                <a:lnTo>
                  <a:pt x="0" y="238125"/>
                </a:lnTo>
                <a:close/>
              </a:path>
            </a:pathLst>
          </a:custGeom>
          <a:solidFill>
            <a:srgbClr val="0066B5"/>
          </a:solidFill>
        </p:spPr>
        <p:txBody>
          <a:bodyPr wrap="square" lIns="0" tIns="0" rIns="0" bIns="0" rtlCol="0">
            <a:normAutofit fontScale="92500" lnSpcReduction="10000"/>
          </a:bodyPr>
          <a:lstStyle/>
          <a:p>
            <a:pPr defTabSz="674553"/>
            <a:endParaRPr sz="1300" kern="1200" dirty="0">
              <a:solidFill>
                <a:prstClr val="black"/>
              </a:solidFill>
              <a:latin typeface="Calibri"/>
              <a:ea typeface="+mn-ea"/>
            </a:endParaRPr>
          </a:p>
        </p:txBody>
      </p:sp>
      <p:sp>
        <p:nvSpPr>
          <p:cNvPr id="26" name="object 9"/>
          <p:cNvSpPr/>
          <p:nvPr userDrawn="1"/>
        </p:nvSpPr>
        <p:spPr>
          <a:xfrm>
            <a:off x="8074768" y="2591526"/>
            <a:ext cx="1831233" cy="167495"/>
          </a:xfrm>
          <a:custGeom>
            <a:avLst/>
            <a:gdLst/>
            <a:ahLst/>
            <a:cxnLst/>
            <a:rect l="l" t="t" r="r" b="b"/>
            <a:pathLst>
              <a:path w="2190750" h="238125">
                <a:moveTo>
                  <a:pt x="0" y="238125"/>
                </a:moveTo>
                <a:lnTo>
                  <a:pt x="2190750" y="238125"/>
                </a:lnTo>
                <a:lnTo>
                  <a:pt x="2190750" y="0"/>
                </a:lnTo>
                <a:lnTo>
                  <a:pt x="0" y="0"/>
                </a:lnTo>
                <a:lnTo>
                  <a:pt x="0" y="238125"/>
                </a:lnTo>
                <a:close/>
              </a:path>
            </a:pathLst>
          </a:custGeom>
          <a:solidFill>
            <a:srgbClr val="8A00B5"/>
          </a:solidFill>
        </p:spPr>
        <p:txBody>
          <a:bodyPr wrap="square" lIns="0" tIns="0" rIns="0" bIns="0" rtlCol="0">
            <a:normAutofit fontScale="92500" lnSpcReduction="10000"/>
          </a:bodyPr>
          <a:lstStyle/>
          <a:p>
            <a:pPr defTabSz="674553"/>
            <a:endParaRPr sz="1300" kern="1200" dirty="0">
              <a:solidFill>
                <a:prstClr val="black"/>
              </a:solidFill>
              <a:latin typeface="Calibri"/>
              <a:ea typeface="+mn-ea"/>
            </a:endParaRPr>
          </a:p>
        </p:txBody>
      </p:sp>
      <p:sp>
        <p:nvSpPr>
          <p:cNvPr id="27" name="object 10"/>
          <p:cNvSpPr txBox="1"/>
          <p:nvPr userDrawn="1"/>
        </p:nvSpPr>
        <p:spPr>
          <a:xfrm>
            <a:off x="8074768" y="2591525"/>
            <a:ext cx="1831233" cy="167495"/>
          </a:xfrm>
          <a:prstGeom prst="rect">
            <a:avLst/>
          </a:prstGeom>
        </p:spPr>
        <p:txBody>
          <a:bodyPr vert="horz" wrap="square" lIns="0" tIns="0" rIns="0" bIns="0" rtlCol="0" anchor="ctr" anchorCtr="1">
            <a:normAutofit/>
          </a:bodyPr>
          <a:lstStyle/>
          <a:p>
            <a:pPr marL="9369" defTabSz="674553"/>
            <a:r>
              <a:rPr sz="700" kern="1200" spc="-4" dirty="0">
                <a:solidFill>
                  <a:srgbClr val="FFFFFF"/>
                </a:solidFill>
                <a:ea typeface="+mn-ea"/>
              </a:rPr>
              <a:t>IMPACT</a:t>
            </a:r>
            <a:endParaRPr sz="700" kern="1200" dirty="0">
              <a:solidFill>
                <a:prstClr val="black"/>
              </a:solidFill>
              <a:ea typeface="+mn-ea"/>
            </a:endParaRPr>
          </a:p>
        </p:txBody>
      </p:sp>
      <p:sp>
        <p:nvSpPr>
          <p:cNvPr id="28" name="object 11"/>
          <p:cNvSpPr txBox="1"/>
          <p:nvPr userDrawn="1"/>
        </p:nvSpPr>
        <p:spPr>
          <a:xfrm>
            <a:off x="8074768" y="2368198"/>
            <a:ext cx="1831233" cy="167495"/>
          </a:xfrm>
          <a:prstGeom prst="rect">
            <a:avLst/>
          </a:prstGeom>
        </p:spPr>
        <p:txBody>
          <a:bodyPr vert="horz" wrap="square" lIns="0" tIns="0" rIns="0" bIns="0" rtlCol="0" anchor="ctr" anchorCtr="1">
            <a:normAutofit/>
          </a:bodyPr>
          <a:lstStyle/>
          <a:p>
            <a:pPr marL="9369" algn="ctr" defTabSz="674553"/>
            <a:r>
              <a:rPr sz="500" kern="1200" spc="-7" dirty="0">
                <a:solidFill>
                  <a:srgbClr val="FFFFFF"/>
                </a:solidFill>
                <a:ea typeface="+mn-ea"/>
              </a:rPr>
              <a:t>ORGANISATION </a:t>
            </a:r>
            <a:r>
              <a:rPr sz="500" kern="1200" dirty="0">
                <a:solidFill>
                  <a:srgbClr val="FFFFFF"/>
                </a:solidFill>
                <a:ea typeface="+mn-ea"/>
              </a:rPr>
              <a:t>&amp; </a:t>
            </a:r>
            <a:r>
              <a:rPr sz="500" kern="1200" spc="-7" dirty="0">
                <a:solidFill>
                  <a:srgbClr val="FFFFFF"/>
                </a:solidFill>
                <a:ea typeface="+mn-ea"/>
              </a:rPr>
              <a:t>STAKEHOLDER</a:t>
            </a:r>
            <a:r>
              <a:rPr sz="500" kern="1200" spc="-48" dirty="0">
                <a:solidFill>
                  <a:srgbClr val="FFFFFF"/>
                </a:solidFill>
                <a:ea typeface="+mn-ea"/>
              </a:rPr>
              <a:t> </a:t>
            </a:r>
            <a:r>
              <a:rPr sz="500" kern="1200" spc="-4" dirty="0">
                <a:solidFill>
                  <a:srgbClr val="FFFFFF"/>
                </a:solidFill>
                <a:ea typeface="+mn-ea"/>
              </a:rPr>
              <a:t>EFFECTS</a:t>
            </a:r>
            <a:endParaRPr sz="500" kern="1200" dirty="0">
              <a:solidFill>
                <a:prstClr val="black"/>
              </a:solidFill>
              <a:ea typeface="+mn-ea"/>
            </a:endParaRPr>
          </a:p>
        </p:txBody>
      </p:sp>
      <p:sp>
        <p:nvSpPr>
          <p:cNvPr id="29" name="object 12"/>
          <p:cNvSpPr/>
          <p:nvPr userDrawn="1"/>
        </p:nvSpPr>
        <p:spPr>
          <a:xfrm>
            <a:off x="7646290" y="1028235"/>
            <a:ext cx="2259711" cy="1284130"/>
          </a:xfrm>
          <a:custGeom>
            <a:avLst/>
            <a:gdLst/>
            <a:ahLst/>
            <a:cxnLst/>
            <a:rect l="l" t="t" r="r" b="b"/>
            <a:pathLst>
              <a:path w="2809875" h="1724025">
                <a:moveTo>
                  <a:pt x="0" y="1724025"/>
                </a:moveTo>
                <a:lnTo>
                  <a:pt x="2809875" y="1724025"/>
                </a:lnTo>
                <a:lnTo>
                  <a:pt x="2809875" y="0"/>
                </a:lnTo>
                <a:lnTo>
                  <a:pt x="0" y="0"/>
                </a:lnTo>
                <a:lnTo>
                  <a:pt x="0" y="1724025"/>
                </a:lnTo>
                <a:close/>
              </a:path>
            </a:pathLst>
          </a:custGeom>
          <a:solidFill>
            <a:schemeClr val="bg1"/>
          </a:solidFill>
        </p:spPr>
        <p:txBody>
          <a:bodyPr wrap="square" lIns="67455" tIns="67455" rIns="67455" bIns="67455" rtlCol="0">
            <a:normAutofit/>
          </a:bodyPr>
          <a:lstStyle/>
          <a:p>
            <a:pPr defTabSz="674553"/>
            <a:endParaRPr lang="en-GB" sz="800" kern="1200" dirty="0">
              <a:solidFill>
                <a:prstClr val="white">
                  <a:lumMod val="50000"/>
                </a:prstClr>
              </a:solidFill>
              <a:latin typeface="Calibri"/>
              <a:ea typeface="+mn-ea"/>
            </a:endParaRPr>
          </a:p>
        </p:txBody>
      </p:sp>
      <p:sp>
        <p:nvSpPr>
          <p:cNvPr id="30" name="object 13"/>
          <p:cNvSpPr/>
          <p:nvPr userDrawn="1"/>
        </p:nvSpPr>
        <p:spPr>
          <a:xfrm>
            <a:off x="300956" y="860741"/>
            <a:ext cx="2264811" cy="167495"/>
          </a:xfrm>
          <a:custGeom>
            <a:avLst/>
            <a:gdLst/>
            <a:ahLst/>
            <a:cxnLst/>
            <a:rect l="l" t="t" r="r" b="b"/>
            <a:pathLst>
              <a:path w="2809875" h="238125">
                <a:moveTo>
                  <a:pt x="0" y="238125"/>
                </a:moveTo>
                <a:lnTo>
                  <a:pt x="2809875" y="238125"/>
                </a:lnTo>
                <a:lnTo>
                  <a:pt x="2809875" y="0"/>
                </a:lnTo>
                <a:lnTo>
                  <a:pt x="0" y="0"/>
                </a:lnTo>
                <a:lnTo>
                  <a:pt x="0" y="238125"/>
                </a:lnTo>
                <a:close/>
              </a:path>
            </a:pathLst>
          </a:custGeom>
          <a:solidFill>
            <a:srgbClr val="FF0053"/>
          </a:solidFill>
        </p:spPr>
        <p:txBody>
          <a:bodyPr wrap="square" lIns="0" tIns="0" rIns="0" bIns="0" rtlCol="0">
            <a:normAutofit fontScale="92500" lnSpcReduction="10000"/>
          </a:bodyPr>
          <a:lstStyle/>
          <a:p>
            <a:pPr defTabSz="674553"/>
            <a:endParaRPr sz="1300" kern="1200" dirty="0">
              <a:solidFill>
                <a:prstClr val="black"/>
              </a:solidFill>
              <a:latin typeface="Calibri"/>
              <a:ea typeface="+mn-ea"/>
            </a:endParaRPr>
          </a:p>
        </p:txBody>
      </p:sp>
      <p:sp>
        <p:nvSpPr>
          <p:cNvPr id="31" name="object 14"/>
          <p:cNvSpPr txBox="1"/>
          <p:nvPr userDrawn="1"/>
        </p:nvSpPr>
        <p:spPr>
          <a:xfrm>
            <a:off x="300956" y="865287"/>
            <a:ext cx="2264811" cy="162948"/>
          </a:xfrm>
          <a:prstGeom prst="rect">
            <a:avLst/>
          </a:prstGeom>
        </p:spPr>
        <p:txBody>
          <a:bodyPr vert="horz" wrap="square" lIns="0" tIns="0" rIns="0" bIns="0" rtlCol="0" anchor="ctr" anchorCtr="1">
            <a:normAutofit/>
          </a:bodyPr>
          <a:lstStyle/>
          <a:p>
            <a:pPr marL="9369" algn="ctr" defTabSz="674553"/>
            <a:r>
              <a:rPr sz="700" kern="1200" spc="4" dirty="0">
                <a:solidFill>
                  <a:srgbClr val="FFFFFF"/>
                </a:solidFill>
                <a:ea typeface="+mn-ea"/>
              </a:rPr>
              <a:t>ORGANIZATIONAL</a:t>
            </a:r>
            <a:r>
              <a:rPr sz="700" kern="1200" spc="-48" dirty="0">
                <a:solidFill>
                  <a:srgbClr val="FFFFFF"/>
                </a:solidFill>
                <a:ea typeface="+mn-ea"/>
              </a:rPr>
              <a:t> </a:t>
            </a:r>
            <a:r>
              <a:rPr sz="700" kern="1200" spc="7" dirty="0">
                <a:solidFill>
                  <a:srgbClr val="FFFFFF"/>
                </a:solidFill>
                <a:ea typeface="+mn-ea"/>
              </a:rPr>
              <a:t>OBJECTIVES</a:t>
            </a:r>
            <a:endParaRPr sz="700" kern="1200" dirty="0">
              <a:solidFill>
                <a:prstClr val="black"/>
              </a:solidFill>
              <a:ea typeface="+mn-ea"/>
            </a:endParaRPr>
          </a:p>
        </p:txBody>
      </p:sp>
      <p:sp>
        <p:nvSpPr>
          <p:cNvPr id="32" name="object 15"/>
          <p:cNvSpPr txBox="1"/>
          <p:nvPr userDrawn="1"/>
        </p:nvSpPr>
        <p:spPr>
          <a:xfrm>
            <a:off x="300956" y="637414"/>
            <a:ext cx="4835678" cy="167495"/>
          </a:xfrm>
          <a:prstGeom prst="rect">
            <a:avLst/>
          </a:prstGeom>
        </p:spPr>
        <p:txBody>
          <a:bodyPr vert="horz" wrap="square" lIns="0" tIns="0" rIns="0" bIns="0" rtlCol="0" anchor="ctr" anchorCtr="1">
            <a:normAutofit/>
          </a:bodyPr>
          <a:lstStyle/>
          <a:p>
            <a:pPr marL="9369" algn="ctr" defTabSz="674553"/>
            <a:r>
              <a:rPr sz="700" kern="1200" spc="7" dirty="0">
                <a:solidFill>
                  <a:srgbClr val="FFFFFF"/>
                </a:solidFill>
                <a:ea typeface="+mn-ea"/>
              </a:rPr>
              <a:t>ALIGN</a:t>
            </a:r>
            <a:r>
              <a:rPr sz="700" kern="1200" spc="-59" dirty="0">
                <a:solidFill>
                  <a:srgbClr val="FFFFFF"/>
                </a:solidFill>
                <a:ea typeface="+mn-ea"/>
              </a:rPr>
              <a:t> </a:t>
            </a:r>
            <a:r>
              <a:rPr sz="700" kern="1200" spc="7" dirty="0">
                <a:solidFill>
                  <a:srgbClr val="FFFFFF"/>
                </a:solidFill>
                <a:ea typeface="+mn-ea"/>
              </a:rPr>
              <a:t>OBJECTIVES</a:t>
            </a:r>
            <a:endParaRPr sz="700" kern="1200" dirty="0">
              <a:solidFill>
                <a:prstClr val="black"/>
              </a:solidFill>
              <a:ea typeface="+mn-ea"/>
            </a:endParaRPr>
          </a:p>
        </p:txBody>
      </p:sp>
      <p:sp>
        <p:nvSpPr>
          <p:cNvPr id="33" name="object 17"/>
          <p:cNvSpPr/>
          <p:nvPr userDrawn="1"/>
        </p:nvSpPr>
        <p:spPr>
          <a:xfrm>
            <a:off x="5197844" y="637414"/>
            <a:ext cx="4708156" cy="167495"/>
          </a:xfrm>
          <a:custGeom>
            <a:avLst/>
            <a:gdLst/>
            <a:ahLst/>
            <a:cxnLst/>
            <a:rect l="l" t="t" r="r" b="b"/>
            <a:pathLst>
              <a:path w="5838825" h="238125">
                <a:moveTo>
                  <a:pt x="0" y="238125"/>
                </a:moveTo>
                <a:lnTo>
                  <a:pt x="5838825" y="238125"/>
                </a:lnTo>
                <a:lnTo>
                  <a:pt x="5838825" y="0"/>
                </a:lnTo>
                <a:lnTo>
                  <a:pt x="0" y="0"/>
                </a:lnTo>
                <a:lnTo>
                  <a:pt x="0" y="238125"/>
                </a:lnTo>
                <a:close/>
              </a:path>
            </a:pathLst>
          </a:custGeom>
          <a:solidFill>
            <a:srgbClr val="FE8203"/>
          </a:solidFill>
        </p:spPr>
        <p:txBody>
          <a:bodyPr wrap="square" lIns="0" tIns="0" rIns="0" bIns="0" rtlCol="0">
            <a:normAutofit fontScale="92500" lnSpcReduction="10000"/>
          </a:bodyPr>
          <a:lstStyle/>
          <a:p>
            <a:pPr defTabSz="674553"/>
            <a:endParaRPr sz="1300" kern="1200" dirty="0">
              <a:solidFill>
                <a:prstClr val="black"/>
              </a:solidFill>
              <a:latin typeface="Calibri"/>
              <a:ea typeface="+mn-ea"/>
            </a:endParaRPr>
          </a:p>
        </p:txBody>
      </p:sp>
      <p:sp>
        <p:nvSpPr>
          <p:cNvPr id="34" name="object 18"/>
          <p:cNvSpPr/>
          <p:nvPr userDrawn="1"/>
        </p:nvSpPr>
        <p:spPr>
          <a:xfrm>
            <a:off x="2632079" y="860741"/>
            <a:ext cx="2504555" cy="167495"/>
          </a:xfrm>
          <a:custGeom>
            <a:avLst/>
            <a:gdLst/>
            <a:ahLst/>
            <a:cxnLst/>
            <a:rect l="l" t="t" r="r" b="b"/>
            <a:pathLst>
              <a:path w="3124200" h="238125">
                <a:moveTo>
                  <a:pt x="0" y="238125"/>
                </a:moveTo>
                <a:lnTo>
                  <a:pt x="3124200" y="238125"/>
                </a:lnTo>
                <a:lnTo>
                  <a:pt x="3124200" y="0"/>
                </a:lnTo>
                <a:lnTo>
                  <a:pt x="0" y="0"/>
                </a:lnTo>
                <a:lnTo>
                  <a:pt x="0" y="238125"/>
                </a:lnTo>
                <a:close/>
              </a:path>
            </a:pathLst>
          </a:custGeom>
          <a:solidFill>
            <a:srgbClr val="FF0053"/>
          </a:solidFill>
        </p:spPr>
        <p:txBody>
          <a:bodyPr wrap="square" lIns="0" tIns="0" rIns="0" bIns="0" rtlCol="0">
            <a:normAutofit fontScale="92500" lnSpcReduction="10000"/>
          </a:bodyPr>
          <a:lstStyle/>
          <a:p>
            <a:pPr defTabSz="674553"/>
            <a:endParaRPr sz="1300" kern="1200" dirty="0">
              <a:solidFill>
                <a:prstClr val="black"/>
              </a:solidFill>
              <a:latin typeface="Calibri"/>
              <a:ea typeface="+mn-ea"/>
            </a:endParaRPr>
          </a:p>
        </p:txBody>
      </p:sp>
      <p:sp>
        <p:nvSpPr>
          <p:cNvPr id="35" name="object 19"/>
          <p:cNvSpPr txBox="1"/>
          <p:nvPr userDrawn="1"/>
        </p:nvSpPr>
        <p:spPr>
          <a:xfrm>
            <a:off x="2626978" y="865287"/>
            <a:ext cx="2448445" cy="162948"/>
          </a:xfrm>
          <a:prstGeom prst="rect">
            <a:avLst/>
          </a:prstGeom>
        </p:spPr>
        <p:txBody>
          <a:bodyPr vert="horz" wrap="square" lIns="0" tIns="0" rIns="0" bIns="0" rtlCol="0" anchor="ctr" anchorCtr="1">
            <a:normAutofit/>
          </a:bodyPr>
          <a:lstStyle/>
          <a:p>
            <a:pPr marL="9369" algn="ctr" defTabSz="674553"/>
            <a:r>
              <a:rPr sz="700" kern="1200" spc="4" dirty="0">
                <a:solidFill>
                  <a:srgbClr val="FFFFFF"/>
                </a:solidFill>
                <a:ea typeface="+mn-ea"/>
              </a:rPr>
              <a:t>COMMUNICATIONS</a:t>
            </a:r>
            <a:r>
              <a:rPr sz="700" kern="1200" spc="-48" dirty="0">
                <a:solidFill>
                  <a:srgbClr val="FFFFFF"/>
                </a:solidFill>
                <a:ea typeface="+mn-ea"/>
              </a:rPr>
              <a:t> </a:t>
            </a:r>
            <a:r>
              <a:rPr sz="700" kern="1200" spc="7" dirty="0">
                <a:solidFill>
                  <a:srgbClr val="FFFFFF"/>
                </a:solidFill>
                <a:ea typeface="+mn-ea"/>
              </a:rPr>
              <a:t>OBJECTIVES</a:t>
            </a:r>
            <a:endParaRPr sz="700" kern="1200" dirty="0">
              <a:solidFill>
                <a:prstClr val="black"/>
              </a:solidFill>
              <a:ea typeface="+mn-ea"/>
            </a:endParaRPr>
          </a:p>
        </p:txBody>
      </p:sp>
      <p:sp>
        <p:nvSpPr>
          <p:cNvPr id="36" name="object 20"/>
          <p:cNvSpPr/>
          <p:nvPr userDrawn="1"/>
        </p:nvSpPr>
        <p:spPr>
          <a:xfrm>
            <a:off x="6238434" y="2591526"/>
            <a:ext cx="1775123" cy="167495"/>
          </a:xfrm>
          <a:custGeom>
            <a:avLst/>
            <a:gdLst/>
            <a:ahLst/>
            <a:cxnLst/>
            <a:rect l="l" t="t" r="r" b="b"/>
            <a:pathLst>
              <a:path w="2190750" h="238125">
                <a:moveTo>
                  <a:pt x="0" y="238125"/>
                </a:moveTo>
                <a:lnTo>
                  <a:pt x="2190750" y="238125"/>
                </a:lnTo>
                <a:lnTo>
                  <a:pt x="2190750" y="0"/>
                </a:lnTo>
                <a:lnTo>
                  <a:pt x="0" y="0"/>
                </a:lnTo>
                <a:lnTo>
                  <a:pt x="0" y="238125"/>
                </a:lnTo>
                <a:close/>
              </a:path>
            </a:pathLst>
          </a:custGeom>
          <a:solidFill>
            <a:srgbClr val="0066B5"/>
          </a:solidFill>
        </p:spPr>
        <p:txBody>
          <a:bodyPr wrap="square" lIns="0" tIns="0" rIns="0" bIns="0" rtlCol="0">
            <a:normAutofit fontScale="92500" lnSpcReduction="10000"/>
          </a:bodyPr>
          <a:lstStyle/>
          <a:p>
            <a:pPr defTabSz="674553"/>
            <a:endParaRPr sz="1300" kern="1200" dirty="0">
              <a:solidFill>
                <a:prstClr val="black"/>
              </a:solidFill>
              <a:latin typeface="Calibri"/>
              <a:ea typeface="+mn-ea"/>
            </a:endParaRPr>
          </a:p>
        </p:txBody>
      </p:sp>
      <p:sp>
        <p:nvSpPr>
          <p:cNvPr id="37" name="object 22"/>
          <p:cNvSpPr txBox="1"/>
          <p:nvPr userDrawn="1"/>
        </p:nvSpPr>
        <p:spPr>
          <a:xfrm>
            <a:off x="5197844" y="674376"/>
            <a:ext cx="4708156" cy="101478"/>
          </a:xfrm>
          <a:prstGeom prst="rect">
            <a:avLst/>
          </a:prstGeom>
        </p:spPr>
        <p:txBody>
          <a:bodyPr vert="horz" wrap="square" lIns="0" tIns="0" rIns="0" bIns="0" rtlCol="0">
            <a:normAutofit lnSpcReduction="10000"/>
          </a:bodyPr>
          <a:lstStyle/>
          <a:p>
            <a:pPr marL="9369" algn="ctr" defTabSz="674553"/>
            <a:r>
              <a:rPr sz="700" kern="1200" spc="7" dirty="0">
                <a:solidFill>
                  <a:srgbClr val="FFFFFF"/>
                </a:solidFill>
                <a:ea typeface="+mn-ea"/>
              </a:rPr>
              <a:t>PLAN, SET </a:t>
            </a:r>
            <a:r>
              <a:rPr sz="700" kern="1200" spc="4" dirty="0">
                <a:solidFill>
                  <a:srgbClr val="FFFFFF"/>
                </a:solidFill>
                <a:ea typeface="+mn-ea"/>
              </a:rPr>
              <a:t>TARGETS </a:t>
            </a:r>
            <a:r>
              <a:rPr sz="700" kern="1200" spc="11" dirty="0">
                <a:solidFill>
                  <a:srgbClr val="FFFFFF"/>
                </a:solidFill>
                <a:ea typeface="+mn-ea"/>
              </a:rPr>
              <a:t>&amp; </a:t>
            </a:r>
            <a:r>
              <a:rPr sz="700" kern="1200" spc="7" dirty="0">
                <a:solidFill>
                  <a:srgbClr val="FFFFFF"/>
                </a:solidFill>
                <a:ea typeface="+mn-ea"/>
              </a:rPr>
              <a:t>OTHER</a:t>
            </a:r>
            <a:r>
              <a:rPr sz="700" kern="1200" spc="-52" dirty="0">
                <a:solidFill>
                  <a:srgbClr val="FFFFFF"/>
                </a:solidFill>
                <a:ea typeface="+mn-ea"/>
              </a:rPr>
              <a:t> </a:t>
            </a:r>
            <a:r>
              <a:rPr sz="700" kern="1200" spc="7" dirty="0">
                <a:solidFill>
                  <a:srgbClr val="FFFFFF"/>
                </a:solidFill>
                <a:ea typeface="+mn-ea"/>
              </a:rPr>
              <a:t>INPUTS</a:t>
            </a:r>
            <a:endParaRPr sz="700" kern="1200" dirty="0">
              <a:solidFill>
                <a:prstClr val="black"/>
              </a:solidFill>
              <a:ea typeface="+mn-ea"/>
            </a:endParaRPr>
          </a:p>
        </p:txBody>
      </p:sp>
      <p:sp>
        <p:nvSpPr>
          <p:cNvPr id="38" name="bk object 26"/>
          <p:cNvSpPr/>
          <p:nvPr userDrawn="1"/>
        </p:nvSpPr>
        <p:spPr>
          <a:xfrm>
            <a:off x="2565766" y="2759020"/>
            <a:ext cx="1775123" cy="3908223"/>
          </a:xfrm>
          <a:custGeom>
            <a:avLst/>
            <a:gdLst/>
            <a:ahLst/>
            <a:cxnLst/>
            <a:rect l="l" t="t" r="r" b="b"/>
            <a:pathLst>
              <a:path w="2190750" h="5305425">
                <a:moveTo>
                  <a:pt x="0" y="5305425"/>
                </a:moveTo>
                <a:lnTo>
                  <a:pt x="2190750" y="5305425"/>
                </a:lnTo>
                <a:lnTo>
                  <a:pt x="2190750" y="0"/>
                </a:lnTo>
                <a:lnTo>
                  <a:pt x="0" y="0"/>
                </a:lnTo>
                <a:lnTo>
                  <a:pt x="0" y="5305425"/>
                </a:lnTo>
                <a:close/>
              </a:path>
            </a:pathLst>
          </a:custGeom>
          <a:solidFill>
            <a:schemeClr val="bg1"/>
          </a:solidFill>
        </p:spPr>
        <p:txBody>
          <a:bodyPr wrap="square" lIns="67455" tIns="67455" rIns="67455" bIns="67455" rtlCol="0">
            <a:normAutofit/>
          </a:bodyPr>
          <a:lstStyle/>
          <a:p>
            <a:pPr defTabSz="674553"/>
            <a:endParaRPr lang="en-GB" sz="800" kern="1200" dirty="0">
              <a:solidFill>
                <a:prstClr val="white">
                  <a:lumMod val="50000"/>
                </a:prstClr>
              </a:solidFill>
              <a:latin typeface="Calibri"/>
              <a:ea typeface="+mn-ea"/>
            </a:endParaRPr>
          </a:p>
        </p:txBody>
      </p:sp>
      <p:sp>
        <p:nvSpPr>
          <p:cNvPr id="39" name="bk object 18"/>
          <p:cNvSpPr/>
          <p:nvPr userDrawn="1"/>
        </p:nvSpPr>
        <p:spPr>
          <a:xfrm>
            <a:off x="0" y="637413"/>
            <a:ext cx="239744" cy="1674953"/>
          </a:xfrm>
          <a:custGeom>
            <a:avLst/>
            <a:gdLst/>
            <a:ahLst/>
            <a:cxnLst/>
            <a:rect l="l" t="t" r="r" b="b"/>
            <a:pathLst>
              <a:path w="323850" h="5838825">
                <a:moveTo>
                  <a:pt x="0" y="5838825"/>
                </a:moveTo>
                <a:lnTo>
                  <a:pt x="323850" y="5838825"/>
                </a:lnTo>
                <a:lnTo>
                  <a:pt x="323850" y="0"/>
                </a:lnTo>
                <a:lnTo>
                  <a:pt x="0" y="0"/>
                </a:lnTo>
                <a:lnTo>
                  <a:pt x="0" y="5838825"/>
                </a:lnTo>
                <a:close/>
              </a:path>
            </a:pathLst>
          </a:custGeom>
          <a:solidFill>
            <a:srgbClr val="8A8A8A"/>
          </a:solidFill>
        </p:spPr>
        <p:txBody>
          <a:bodyPr wrap="square" lIns="0" tIns="0" rIns="0" bIns="0" rtlCol="0">
            <a:normAutofit/>
          </a:bodyPr>
          <a:lstStyle/>
          <a:p>
            <a:pPr defTabSz="674553"/>
            <a:endParaRPr sz="1300" kern="1200" dirty="0">
              <a:solidFill>
                <a:prstClr val="black"/>
              </a:solidFill>
              <a:latin typeface="Calibri"/>
              <a:ea typeface="+mn-ea"/>
            </a:endParaRPr>
          </a:p>
        </p:txBody>
      </p:sp>
      <p:sp>
        <p:nvSpPr>
          <p:cNvPr id="40" name="object 4"/>
          <p:cNvSpPr txBox="1"/>
          <p:nvPr userDrawn="1"/>
        </p:nvSpPr>
        <p:spPr>
          <a:xfrm rot="16200000">
            <a:off x="-405636" y="1378319"/>
            <a:ext cx="1059475" cy="135980"/>
          </a:xfrm>
          <a:prstGeom prst="rect">
            <a:avLst/>
          </a:prstGeom>
        </p:spPr>
        <p:txBody>
          <a:bodyPr vert="horz" wrap="square" lIns="0" tIns="0" rIns="0" bIns="0" rtlCol="0">
            <a:normAutofit/>
          </a:bodyPr>
          <a:lstStyle/>
          <a:p>
            <a:pPr marL="9369" algn="ctr" defTabSz="674553"/>
            <a:r>
              <a:rPr lang="en-GB" sz="800" kern="1200" spc="-4" dirty="0">
                <a:solidFill>
                  <a:srgbClr val="FFFFFF"/>
                </a:solidFill>
                <a:ea typeface="+mn-ea"/>
              </a:rPr>
              <a:t>PREPARATION</a:t>
            </a:r>
            <a:endParaRPr sz="800" kern="1200" dirty="0">
              <a:solidFill>
                <a:prstClr val="black"/>
              </a:solidFill>
              <a:ea typeface="+mn-ea"/>
            </a:endParaRPr>
          </a:p>
        </p:txBody>
      </p:sp>
      <p:sp>
        <p:nvSpPr>
          <p:cNvPr id="41" name="object 4"/>
          <p:cNvSpPr txBox="1"/>
          <p:nvPr userDrawn="1"/>
        </p:nvSpPr>
        <p:spPr>
          <a:xfrm rot="16200000">
            <a:off x="-405636" y="4449065"/>
            <a:ext cx="1059475" cy="135980"/>
          </a:xfrm>
          <a:prstGeom prst="rect">
            <a:avLst/>
          </a:prstGeom>
        </p:spPr>
        <p:txBody>
          <a:bodyPr vert="horz" wrap="square" lIns="0" tIns="0" rIns="0" bIns="0" rtlCol="0">
            <a:normAutofit/>
          </a:bodyPr>
          <a:lstStyle/>
          <a:p>
            <a:pPr marL="9369" algn="ctr" defTabSz="674553"/>
            <a:r>
              <a:rPr lang="en-GB" sz="800" kern="1200" spc="-4" dirty="0">
                <a:solidFill>
                  <a:srgbClr val="FFFFFF"/>
                </a:solidFill>
                <a:ea typeface="+mn-ea"/>
              </a:rPr>
              <a:t>IMPLEMENTATION</a:t>
            </a:r>
            <a:endParaRPr sz="800" kern="1200" dirty="0">
              <a:solidFill>
                <a:prstClr val="black"/>
              </a:solidFill>
              <a:ea typeface="+mn-ea"/>
            </a:endParaRPr>
          </a:p>
        </p:txBody>
      </p:sp>
      <p:sp>
        <p:nvSpPr>
          <p:cNvPr id="42" name="object 4"/>
          <p:cNvSpPr txBox="1"/>
          <p:nvPr userDrawn="1"/>
        </p:nvSpPr>
        <p:spPr>
          <a:xfrm rot="16200000">
            <a:off x="1356688" y="4449065"/>
            <a:ext cx="2064446" cy="135980"/>
          </a:xfrm>
          <a:prstGeom prst="rect">
            <a:avLst/>
          </a:prstGeom>
        </p:spPr>
        <p:txBody>
          <a:bodyPr vert="horz" wrap="square" lIns="0" tIns="0" rIns="0" bIns="0" rtlCol="0">
            <a:normAutofit/>
          </a:bodyPr>
          <a:lstStyle/>
          <a:p>
            <a:pPr marL="9369" algn="ctr" defTabSz="674553"/>
            <a:r>
              <a:rPr lang="en-GB" sz="800" kern="1200" spc="-4" dirty="0">
                <a:solidFill>
                  <a:srgbClr val="FFFFFF"/>
                </a:solidFill>
                <a:ea typeface="+mn-ea"/>
              </a:rPr>
              <a:t>MEASUREMENT &amp; INSIGHTS</a:t>
            </a:r>
            <a:endParaRPr sz="800" kern="1200" dirty="0">
              <a:solidFill>
                <a:prstClr val="black"/>
              </a:solidFill>
              <a:ea typeface="+mn-ea"/>
            </a:endParaRPr>
          </a:p>
        </p:txBody>
      </p:sp>
      <p:sp>
        <p:nvSpPr>
          <p:cNvPr id="43" name="bk object 21"/>
          <p:cNvSpPr/>
          <p:nvPr userDrawn="1"/>
        </p:nvSpPr>
        <p:spPr>
          <a:xfrm>
            <a:off x="2565766" y="2368199"/>
            <a:ext cx="1775123" cy="167495"/>
          </a:xfrm>
          <a:custGeom>
            <a:avLst/>
            <a:gdLst/>
            <a:ahLst/>
            <a:cxnLst/>
            <a:rect l="l" t="t" r="r" b="b"/>
            <a:pathLst>
              <a:path w="2190750" h="238125">
                <a:moveTo>
                  <a:pt x="0" y="238125"/>
                </a:moveTo>
                <a:lnTo>
                  <a:pt x="2190750" y="238125"/>
                </a:lnTo>
                <a:lnTo>
                  <a:pt x="2190750" y="0"/>
                </a:lnTo>
                <a:lnTo>
                  <a:pt x="0" y="0"/>
                </a:lnTo>
                <a:lnTo>
                  <a:pt x="0" y="238125"/>
                </a:lnTo>
                <a:close/>
              </a:path>
            </a:pathLst>
          </a:custGeom>
          <a:solidFill>
            <a:srgbClr val="073F7F"/>
          </a:solidFill>
        </p:spPr>
        <p:txBody>
          <a:bodyPr wrap="square" lIns="0" tIns="0" rIns="0" bIns="0" rtlCol="0">
            <a:normAutofit fontScale="92500" lnSpcReduction="10000"/>
          </a:bodyPr>
          <a:lstStyle/>
          <a:p>
            <a:pPr defTabSz="674553"/>
            <a:endParaRPr sz="1300" kern="1200" dirty="0">
              <a:solidFill>
                <a:prstClr val="black"/>
              </a:solidFill>
              <a:latin typeface="Calibri"/>
              <a:ea typeface="+mn-ea"/>
            </a:endParaRPr>
          </a:p>
        </p:txBody>
      </p:sp>
      <p:sp>
        <p:nvSpPr>
          <p:cNvPr id="44" name="object 21"/>
          <p:cNvSpPr txBox="1"/>
          <p:nvPr userDrawn="1"/>
        </p:nvSpPr>
        <p:spPr>
          <a:xfrm>
            <a:off x="4402101" y="2591524"/>
            <a:ext cx="1775123" cy="162948"/>
          </a:xfrm>
          <a:prstGeom prst="rect">
            <a:avLst/>
          </a:prstGeom>
        </p:spPr>
        <p:txBody>
          <a:bodyPr vert="horz" wrap="square" lIns="0" tIns="0" rIns="0" bIns="0" rtlCol="0" anchor="ctr" anchorCtr="1">
            <a:normAutofit/>
          </a:bodyPr>
          <a:lstStyle/>
          <a:p>
            <a:pPr marL="9369" algn="ctr" defTabSz="674553">
              <a:tabLst>
                <a:tab pos="1686851" algn="l"/>
              </a:tabLst>
            </a:pPr>
            <a:r>
              <a:rPr sz="700" kern="1200" spc="-4" dirty="0">
                <a:solidFill>
                  <a:srgbClr val="FFFFFF"/>
                </a:solidFill>
                <a:ea typeface="+mn-ea"/>
              </a:rPr>
              <a:t>OUT-TAKES</a:t>
            </a:r>
            <a:endParaRPr sz="1100" kern="1200" baseline="2923" dirty="0">
              <a:solidFill>
                <a:prstClr val="black"/>
              </a:solidFill>
              <a:ea typeface="+mn-ea"/>
            </a:endParaRPr>
          </a:p>
        </p:txBody>
      </p:sp>
      <p:sp>
        <p:nvSpPr>
          <p:cNvPr id="45" name="object 21"/>
          <p:cNvSpPr txBox="1"/>
          <p:nvPr userDrawn="1"/>
        </p:nvSpPr>
        <p:spPr>
          <a:xfrm>
            <a:off x="6299645" y="2591524"/>
            <a:ext cx="1713911" cy="162948"/>
          </a:xfrm>
          <a:prstGeom prst="rect">
            <a:avLst/>
          </a:prstGeom>
        </p:spPr>
        <p:txBody>
          <a:bodyPr vert="horz" wrap="square" lIns="0" tIns="0" rIns="0" bIns="0" rtlCol="0" anchor="ctr" anchorCtr="1">
            <a:normAutofit/>
          </a:bodyPr>
          <a:lstStyle/>
          <a:p>
            <a:pPr marL="9369" algn="ctr" defTabSz="674553">
              <a:tabLst>
                <a:tab pos="1686851" algn="l"/>
              </a:tabLst>
            </a:pPr>
            <a:r>
              <a:rPr lang="en-US" sz="700" kern="1200" spc="-4" dirty="0">
                <a:solidFill>
                  <a:srgbClr val="FFFFFF"/>
                </a:solidFill>
                <a:ea typeface="+mn-ea"/>
              </a:rPr>
              <a:t>OUTCOMES</a:t>
            </a:r>
            <a:endParaRPr sz="1100" kern="1200" baseline="2923" dirty="0">
              <a:solidFill>
                <a:prstClr val="black"/>
              </a:solidFill>
              <a:ea typeface="+mn-ea"/>
            </a:endParaRPr>
          </a:p>
        </p:txBody>
      </p:sp>
      <p:sp>
        <p:nvSpPr>
          <p:cNvPr id="46" name="object 21"/>
          <p:cNvSpPr txBox="1"/>
          <p:nvPr userDrawn="1"/>
        </p:nvSpPr>
        <p:spPr>
          <a:xfrm>
            <a:off x="2565766" y="2591524"/>
            <a:ext cx="1775123" cy="162948"/>
          </a:xfrm>
          <a:prstGeom prst="rect">
            <a:avLst/>
          </a:prstGeom>
        </p:spPr>
        <p:txBody>
          <a:bodyPr vert="horz" wrap="square" lIns="0" tIns="0" rIns="0" bIns="0" rtlCol="0" anchor="ctr" anchorCtr="1">
            <a:normAutofit/>
          </a:bodyPr>
          <a:lstStyle/>
          <a:p>
            <a:pPr marL="9369" algn="ctr" defTabSz="674553">
              <a:tabLst>
                <a:tab pos="1686851" algn="l"/>
              </a:tabLst>
            </a:pPr>
            <a:r>
              <a:rPr lang="en-GB" sz="700" kern="1200" spc="-4" dirty="0">
                <a:solidFill>
                  <a:srgbClr val="FFFFFF"/>
                </a:solidFill>
                <a:ea typeface="+mn-ea"/>
              </a:rPr>
              <a:t>OUTPUTS</a:t>
            </a:r>
            <a:endParaRPr sz="1100" kern="1200" baseline="2923" dirty="0">
              <a:solidFill>
                <a:prstClr val="black"/>
              </a:solidFill>
              <a:ea typeface="+mn-ea"/>
            </a:endParaRPr>
          </a:p>
        </p:txBody>
      </p:sp>
      <p:sp>
        <p:nvSpPr>
          <p:cNvPr id="47" name="object 21"/>
          <p:cNvSpPr txBox="1"/>
          <p:nvPr userDrawn="1"/>
        </p:nvSpPr>
        <p:spPr>
          <a:xfrm>
            <a:off x="2565766" y="2368198"/>
            <a:ext cx="1775123" cy="167495"/>
          </a:xfrm>
          <a:prstGeom prst="rect">
            <a:avLst/>
          </a:prstGeom>
        </p:spPr>
        <p:txBody>
          <a:bodyPr vert="horz" wrap="square" lIns="0" tIns="0" rIns="0" bIns="0" rtlCol="0" anchor="ctr" anchorCtr="1">
            <a:normAutofit/>
          </a:bodyPr>
          <a:lstStyle/>
          <a:p>
            <a:pPr marL="9369" algn="ctr" defTabSz="674553">
              <a:tabLst>
                <a:tab pos="1686851" algn="l"/>
              </a:tabLst>
            </a:pPr>
            <a:r>
              <a:rPr lang="en-GB" sz="700" kern="1200" spc="-4" dirty="0">
                <a:solidFill>
                  <a:srgbClr val="FFFFFF"/>
                </a:solidFill>
                <a:ea typeface="+mn-ea"/>
              </a:rPr>
              <a:t>MEASURE ACTIVITY</a:t>
            </a:r>
            <a:endParaRPr sz="1000" kern="1200" baseline="2923" dirty="0">
              <a:solidFill>
                <a:prstClr val="black"/>
              </a:solidFill>
              <a:ea typeface="+mn-ea"/>
            </a:endParaRPr>
          </a:p>
        </p:txBody>
      </p:sp>
      <p:pic>
        <p:nvPicPr>
          <p:cNvPr id="48" name="Picture 47"/>
          <p:cNvPicPr>
            <a:picLocks noChangeAspect="1"/>
          </p:cNvPicPr>
          <p:nvPr userDrawn="1"/>
        </p:nvPicPr>
        <p:blipFill rotWithShape="1">
          <a:blip r:embed="rId2" cstate="print">
            <a:extLst>
              <a:ext uri="{28A0092B-C50C-407E-A947-70E740481C1C}">
                <a14:useLocalDpi xmlns:a14="http://schemas.microsoft.com/office/drawing/2010/main" val="0"/>
              </a:ext>
            </a:extLst>
          </a:blip>
          <a:srcRect l="13688" t="20005" r="6474" b="15969"/>
          <a:stretch/>
        </p:blipFill>
        <p:spPr>
          <a:xfrm>
            <a:off x="-1" y="0"/>
            <a:ext cx="1227577" cy="633270"/>
          </a:xfrm>
          <a:prstGeom prst="rect">
            <a:avLst/>
          </a:prstGeom>
        </p:spPr>
      </p:pic>
      <p:sp>
        <p:nvSpPr>
          <p:cNvPr id="50" name="Text Placeholder 49"/>
          <p:cNvSpPr>
            <a:spLocks noGrp="1"/>
          </p:cNvSpPr>
          <p:nvPr>
            <p:ph type="body" sz="quarter" idx="10" hasCustomPrompt="1"/>
          </p:nvPr>
        </p:nvSpPr>
        <p:spPr>
          <a:xfrm>
            <a:off x="362166" y="1084067"/>
            <a:ext cx="2142389" cy="1172467"/>
          </a:xfrm>
          <a:prstGeom prst="rect">
            <a:avLst/>
          </a:prstGeom>
        </p:spPr>
        <p:txBody>
          <a:bodyPr lIns="67455" tIns="33728" rIns="67455" bIns="33728"/>
          <a:lstStyle>
            <a:lvl1pPr>
              <a:defRPr lang="en-US" sz="800" dirty="0">
                <a:solidFill>
                  <a:schemeClr val="bg1">
                    <a:lumMod val="50000"/>
                  </a:schemeClr>
                </a:solidFill>
              </a:defRPr>
            </a:lvl1pPr>
          </a:lstStyle>
          <a:p>
            <a:pPr lvl="0"/>
            <a:r>
              <a:rPr lang="en-US" dirty="0"/>
              <a:t>Text</a:t>
            </a:r>
          </a:p>
        </p:txBody>
      </p:sp>
      <p:sp>
        <p:nvSpPr>
          <p:cNvPr id="51" name="Text Placeholder 49"/>
          <p:cNvSpPr>
            <a:spLocks noGrp="1"/>
          </p:cNvSpPr>
          <p:nvPr>
            <p:ph type="body" sz="quarter" idx="11" hasCustomPrompt="1"/>
          </p:nvPr>
        </p:nvSpPr>
        <p:spPr>
          <a:xfrm>
            <a:off x="2688189" y="1084067"/>
            <a:ext cx="2387233" cy="1172467"/>
          </a:xfrm>
          <a:prstGeom prst="rect">
            <a:avLst/>
          </a:prstGeom>
        </p:spPr>
        <p:txBody>
          <a:bodyPr lIns="67455" tIns="33728" rIns="67455" bIns="33728"/>
          <a:lstStyle>
            <a:lvl1pPr>
              <a:defRPr lang="en-US" sz="800" dirty="0">
                <a:solidFill>
                  <a:schemeClr val="bg1">
                    <a:lumMod val="50000"/>
                  </a:schemeClr>
                </a:solidFill>
              </a:defRPr>
            </a:lvl1pPr>
          </a:lstStyle>
          <a:p>
            <a:pPr lvl="0"/>
            <a:r>
              <a:rPr lang="en-US" dirty="0"/>
              <a:t>Text</a:t>
            </a:r>
          </a:p>
        </p:txBody>
      </p:sp>
      <p:sp>
        <p:nvSpPr>
          <p:cNvPr id="52" name="Text Placeholder 49"/>
          <p:cNvSpPr>
            <a:spLocks noGrp="1"/>
          </p:cNvSpPr>
          <p:nvPr>
            <p:ph type="body" sz="quarter" idx="12" hasCustomPrompt="1"/>
          </p:nvPr>
        </p:nvSpPr>
        <p:spPr>
          <a:xfrm>
            <a:off x="5259056" y="1084067"/>
            <a:ext cx="2264811" cy="1172467"/>
          </a:xfrm>
          <a:prstGeom prst="rect">
            <a:avLst/>
          </a:prstGeom>
        </p:spPr>
        <p:txBody>
          <a:bodyPr lIns="67455" tIns="33728" rIns="67455" bIns="33728"/>
          <a:lstStyle>
            <a:lvl1pPr>
              <a:defRPr lang="en-US" sz="800" dirty="0">
                <a:solidFill>
                  <a:schemeClr val="bg1">
                    <a:lumMod val="50000"/>
                  </a:schemeClr>
                </a:solidFill>
              </a:defRPr>
            </a:lvl1pPr>
          </a:lstStyle>
          <a:p>
            <a:pPr lvl="0"/>
            <a:r>
              <a:rPr lang="en-US" dirty="0"/>
              <a:t>Text</a:t>
            </a:r>
          </a:p>
        </p:txBody>
      </p:sp>
      <p:sp>
        <p:nvSpPr>
          <p:cNvPr id="53" name="Text Placeholder 49"/>
          <p:cNvSpPr>
            <a:spLocks noGrp="1"/>
          </p:cNvSpPr>
          <p:nvPr>
            <p:ph type="body" sz="quarter" idx="13" hasCustomPrompt="1"/>
          </p:nvPr>
        </p:nvSpPr>
        <p:spPr>
          <a:xfrm>
            <a:off x="7667856" y="1084067"/>
            <a:ext cx="2238145" cy="1172467"/>
          </a:xfrm>
          <a:prstGeom prst="rect">
            <a:avLst/>
          </a:prstGeom>
        </p:spPr>
        <p:txBody>
          <a:bodyPr lIns="67455" tIns="33728" rIns="67455" bIns="33728"/>
          <a:lstStyle>
            <a:lvl1pPr>
              <a:defRPr lang="en-US" sz="800" dirty="0">
                <a:solidFill>
                  <a:schemeClr val="bg1">
                    <a:lumMod val="50000"/>
                  </a:schemeClr>
                </a:solidFill>
              </a:defRPr>
            </a:lvl1pPr>
          </a:lstStyle>
          <a:p>
            <a:pPr lvl="0"/>
            <a:r>
              <a:rPr lang="en-US" dirty="0"/>
              <a:t>Text</a:t>
            </a:r>
          </a:p>
        </p:txBody>
      </p:sp>
      <p:sp>
        <p:nvSpPr>
          <p:cNvPr id="54" name="Text Placeholder 49"/>
          <p:cNvSpPr>
            <a:spLocks noGrp="1"/>
          </p:cNvSpPr>
          <p:nvPr>
            <p:ph type="body" sz="quarter" idx="14" hasCustomPrompt="1"/>
          </p:nvPr>
        </p:nvSpPr>
        <p:spPr>
          <a:xfrm>
            <a:off x="362166" y="2814852"/>
            <a:ext cx="1652701" cy="3796559"/>
          </a:xfrm>
          <a:prstGeom prst="rect">
            <a:avLst/>
          </a:prstGeom>
        </p:spPr>
        <p:txBody>
          <a:bodyPr lIns="67455" tIns="33728" rIns="67455" bIns="33728"/>
          <a:lstStyle>
            <a:lvl1pPr>
              <a:defRPr lang="en-US" sz="800" dirty="0">
                <a:solidFill>
                  <a:schemeClr val="bg1">
                    <a:lumMod val="50000"/>
                  </a:schemeClr>
                </a:solidFill>
              </a:defRPr>
            </a:lvl1pPr>
          </a:lstStyle>
          <a:p>
            <a:pPr lvl="0"/>
            <a:r>
              <a:rPr lang="en-US" dirty="0"/>
              <a:t>Text</a:t>
            </a:r>
          </a:p>
        </p:txBody>
      </p:sp>
      <p:sp>
        <p:nvSpPr>
          <p:cNvPr id="55" name="Text Placeholder 49"/>
          <p:cNvSpPr>
            <a:spLocks noGrp="1"/>
          </p:cNvSpPr>
          <p:nvPr>
            <p:ph type="body" sz="quarter" idx="15" hasCustomPrompt="1"/>
          </p:nvPr>
        </p:nvSpPr>
        <p:spPr>
          <a:xfrm>
            <a:off x="2626977" y="2814852"/>
            <a:ext cx="1652701" cy="3796559"/>
          </a:xfrm>
          <a:prstGeom prst="rect">
            <a:avLst/>
          </a:prstGeom>
        </p:spPr>
        <p:txBody>
          <a:bodyPr lIns="67455" tIns="33728" rIns="67455" bIns="33728"/>
          <a:lstStyle>
            <a:lvl1pPr>
              <a:defRPr lang="en-US" sz="800" dirty="0">
                <a:solidFill>
                  <a:schemeClr val="bg1">
                    <a:lumMod val="50000"/>
                  </a:schemeClr>
                </a:solidFill>
              </a:defRPr>
            </a:lvl1pPr>
          </a:lstStyle>
          <a:p>
            <a:pPr lvl="0"/>
            <a:r>
              <a:rPr lang="en-US" dirty="0"/>
              <a:t>Text</a:t>
            </a:r>
          </a:p>
        </p:txBody>
      </p:sp>
      <p:sp>
        <p:nvSpPr>
          <p:cNvPr id="56" name="Text Placeholder 49"/>
          <p:cNvSpPr>
            <a:spLocks noGrp="1"/>
          </p:cNvSpPr>
          <p:nvPr>
            <p:ph type="body" sz="quarter" idx="16" hasCustomPrompt="1"/>
          </p:nvPr>
        </p:nvSpPr>
        <p:spPr>
          <a:xfrm>
            <a:off x="4463311" y="2814852"/>
            <a:ext cx="1652701" cy="3796559"/>
          </a:xfrm>
          <a:prstGeom prst="rect">
            <a:avLst/>
          </a:prstGeom>
        </p:spPr>
        <p:txBody>
          <a:bodyPr lIns="67455" tIns="33728" rIns="67455" bIns="33728"/>
          <a:lstStyle>
            <a:lvl1pPr>
              <a:defRPr lang="en-US" sz="800" dirty="0">
                <a:solidFill>
                  <a:schemeClr val="bg1">
                    <a:lumMod val="50000"/>
                  </a:schemeClr>
                </a:solidFill>
              </a:defRPr>
            </a:lvl1pPr>
          </a:lstStyle>
          <a:p>
            <a:pPr lvl="0"/>
            <a:r>
              <a:rPr lang="en-US" dirty="0"/>
              <a:t>Text</a:t>
            </a:r>
          </a:p>
        </p:txBody>
      </p:sp>
      <p:sp>
        <p:nvSpPr>
          <p:cNvPr id="57" name="Text Placeholder 49"/>
          <p:cNvSpPr>
            <a:spLocks noGrp="1"/>
          </p:cNvSpPr>
          <p:nvPr>
            <p:ph type="body" sz="quarter" idx="17" hasCustomPrompt="1"/>
          </p:nvPr>
        </p:nvSpPr>
        <p:spPr>
          <a:xfrm>
            <a:off x="6299644" y="2814852"/>
            <a:ext cx="1652701" cy="3796559"/>
          </a:xfrm>
          <a:prstGeom prst="rect">
            <a:avLst/>
          </a:prstGeom>
        </p:spPr>
        <p:txBody>
          <a:bodyPr lIns="67455" tIns="33728" rIns="67455" bIns="33728"/>
          <a:lstStyle>
            <a:lvl1pPr>
              <a:defRPr lang="en-US" sz="800" dirty="0">
                <a:solidFill>
                  <a:schemeClr val="bg1">
                    <a:lumMod val="50000"/>
                  </a:schemeClr>
                </a:solidFill>
              </a:defRPr>
            </a:lvl1pPr>
          </a:lstStyle>
          <a:p>
            <a:pPr lvl="0"/>
            <a:r>
              <a:rPr lang="en-US" dirty="0"/>
              <a:t>Text</a:t>
            </a:r>
          </a:p>
        </p:txBody>
      </p:sp>
      <p:sp>
        <p:nvSpPr>
          <p:cNvPr id="58" name="Text Placeholder 49"/>
          <p:cNvSpPr>
            <a:spLocks noGrp="1"/>
          </p:cNvSpPr>
          <p:nvPr>
            <p:ph type="body" sz="quarter" idx="18" hasCustomPrompt="1"/>
          </p:nvPr>
        </p:nvSpPr>
        <p:spPr>
          <a:xfrm>
            <a:off x="8135978" y="2814852"/>
            <a:ext cx="1770022" cy="3796559"/>
          </a:xfrm>
          <a:prstGeom prst="rect">
            <a:avLst/>
          </a:prstGeom>
        </p:spPr>
        <p:txBody>
          <a:bodyPr lIns="67455" tIns="33728" rIns="67455" bIns="33728"/>
          <a:lstStyle>
            <a:lvl1pPr>
              <a:defRPr lang="en-US" sz="800" dirty="0">
                <a:solidFill>
                  <a:schemeClr val="bg1">
                    <a:lumMod val="50000"/>
                  </a:schemeClr>
                </a:solidFill>
              </a:defRPr>
            </a:lvl1pPr>
          </a:lstStyle>
          <a:p>
            <a:pPr lvl="0"/>
            <a:r>
              <a:rPr lang="en-US" dirty="0"/>
              <a:t>Text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3C3F8615-796E-41AA-8BEF-C14F07613644}" type="datetimeFigureOut">
              <a:rPr lang="en-GB" smtClean="0"/>
              <a:pPr/>
              <a:t>02/03/2018</a:t>
            </a:fld>
            <a:endParaRPr lang="en-GB"/>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6FC1AE3D-98CF-4936-B8CD-D1983EEFE1AF}"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ternational Consumer">
    <p:spTree>
      <p:nvGrpSpPr>
        <p:cNvPr id="1" name=""/>
        <p:cNvGrpSpPr/>
        <p:nvPr/>
      </p:nvGrpSpPr>
      <p:grpSpPr>
        <a:xfrm>
          <a:off x="0" y="0"/>
          <a:ext cx="0" cy="0"/>
          <a:chOff x="0" y="0"/>
          <a:chExt cx="0" cy="0"/>
        </a:xfrm>
      </p:grpSpPr>
      <p:pic>
        <p:nvPicPr>
          <p:cNvPr id="2" name="Picture 1" descr="International-Consumer-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21924"/>
          <a:stretch/>
        </p:blipFill>
        <p:spPr>
          <a:xfrm>
            <a:off x="-1" y="0"/>
            <a:ext cx="9936000" cy="5816600"/>
          </a:xfrm>
          <a:prstGeom prst="rect">
            <a:avLst/>
          </a:prstGeom>
        </p:spPr>
      </p:pic>
      <p:sp>
        <p:nvSpPr>
          <p:cNvPr id="9" name="Text Placeholder 7"/>
          <p:cNvSpPr>
            <a:spLocks noGrp="1"/>
          </p:cNvSpPr>
          <p:nvPr>
            <p:ph type="body" sz="quarter" idx="12" hasCustomPrompt="1"/>
          </p:nvPr>
        </p:nvSpPr>
        <p:spPr>
          <a:xfrm>
            <a:off x="350489" y="6309320"/>
            <a:ext cx="6186687" cy="432048"/>
          </a:xfrm>
        </p:spPr>
        <p:txBody>
          <a:bodyPr>
            <a:noAutofit/>
          </a:bodyPr>
          <a:lstStyle>
            <a:lvl1pPr algn="l">
              <a:buNone/>
              <a:defRPr sz="1600" b="0" baseline="0">
                <a:solidFill>
                  <a:schemeClr val="tx2"/>
                </a:solidFill>
              </a:defRPr>
            </a:lvl1pPr>
          </a:lstStyle>
          <a:p>
            <a:r>
              <a:rPr lang="en-GB" sz="2000" b="1" i="0" dirty="0">
                <a:solidFill>
                  <a:srgbClr val="002060"/>
                </a:solidFill>
              </a:rPr>
              <a:t>Monthly report</a:t>
            </a:r>
          </a:p>
        </p:txBody>
      </p:sp>
      <p:sp>
        <p:nvSpPr>
          <p:cNvPr id="7" name="Text Placeholder 7"/>
          <p:cNvSpPr>
            <a:spLocks noGrp="1"/>
          </p:cNvSpPr>
          <p:nvPr>
            <p:ph type="body" sz="quarter" idx="14" hasCustomPrompt="1"/>
          </p:nvPr>
        </p:nvSpPr>
        <p:spPr>
          <a:xfrm>
            <a:off x="350490" y="5877272"/>
            <a:ext cx="4926546" cy="432048"/>
          </a:xfrm>
        </p:spPr>
        <p:txBody>
          <a:bodyPr>
            <a:noAutofit/>
          </a:bodyPr>
          <a:lstStyle>
            <a:lvl1pPr algn="l">
              <a:buNone/>
              <a:defRPr sz="2400" b="1" baseline="0">
                <a:solidFill>
                  <a:schemeClr val="tx2"/>
                </a:solidFill>
              </a:defRPr>
            </a:lvl1pPr>
          </a:lstStyle>
          <a:p>
            <a:r>
              <a:rPr lang="en-GB" sz="2000" b="1" i="0" dirty="0">
                <a:solidFill>
                  <a:srgbClr val="002060"/>
                </a:solidFill>
              </a:rPr>
              <a:t>Presentation Title</a:t>
            </a:r>
          </a:p>
        </p:txBody>
      </p:sp>
      <p:pic>
        <p:nvPicPr>
          <p:cNvPr id="11" name="Picture 2" descr="Displaying Gorkana White Logo CMYK.png"/>
          <p:cNvPicPr>
            <a:picLocks noChangeAspect="1" noChangeArrowheads="1"/>
          </p:cNvPicPr>
          <p:nvPr userDrawn="1"/>
        </p:nvPicPr>
        <p:blipFill>
          <a:blip r:embed="rId3" cstate="print"/>
          <a:srcRect/>
          <a:stretch>
            <a:fillRect/>
          </a:stretch>
        </p:blipFill>
        <p:spPr bwMode="auto">
          <a:xfrm>
            <a:off x="7667624" y="289063"/>
            <a:ext cx="2004739" cy="66343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KUS Consumer">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b="21687"/>
          <a:stretch>
            <a:fillRect/>
          </a:stretch>
        </p:blipFill>
        <p:spPr bwMode="auto">
          <a:xfrm>
            <a:off x="0" y="3"/>
            <a:ext cx="9906000" cy="5816599"/>
          </a:xfrm>
          <a:prstGeom prst="rect">
            <a:avLst/>
          </a:prstGeom>
          <a:noFill/>
          <a:ln w="9525">
            <a:noFill/>
            <a:miter lim="800000"/>
            <a:headEnd/>
            <a:tailEnd/>
          </a:ln>
          <a:effectLst/>
        </p:spPr>
      </p:pic>
      <p:sp>
        <p:nvSpPr>
          <p:cNvPr id="7" name="Text Placeholder 7"/>
          <p:cNvSpPr>
            <a:spLocks noGrp="1"/>
          </p:cNvSpPr>
          <p:nvPr>
            <p:ph type="body" sz="quarter" idx="14" hasCustomPrompt="1"/>
          </p:nvPr>
        </p:nvSpPr>
        <p:spPr>
          <a:xfrm>
            <a:off x="350490" y="5877272"/>
            <a:ext cx="4674518" cy="432048"/>
          </a:xfrm>
        </p:spPr>
        <p:txBody>
          <a:bodyPr>
            <a:noAutofit/>
          </a:bodyPr>
          <a:lstStyle>
            <a:lvl1pPr algn="l">
              <a:buNone/>
              <a:defRPr sz="2400" b="1" baseline="0">
                <a:solidFill>
                  <a:schemeClr val="tx2"/>
                </a:solidFill>
              </a:defRPr>
            </a:lvl1pPr>
          </a:lstStyle>
          <a:p>
            <a:r>
              <a:rPr lang="en-GB" sz="2000" b="1" i="0" dirty="0">
                <a:solidFill>
                  <a:srgbClr val="002060"/>
                </a:solidFill>
              </a:rPr>
              <a:t>Presentation Title</a:t>
            </a:r>
          </a:p>
        </p:txBody>
      </p:sp>
      <p:pic>
        <p:nvPicPr>
          <p:cNvPr id="10" name="Picture 2" descr="x:\Marketing\Current Marketing - 2006 onwards\Omar\Gorkana Logo Pack\Gorkana_white_300.png"/>
          <p:cNvPicPr>
            <a:picLocks noChangeAspect="1" noChangeArrowheads="1"/>
          </p:cNvPicPr>
          <p:nvPr/>
        </p:nvPicPr>
        <p:blipFill>
          <a:blip r:embed="rId3" cstate="print"/>
          <a:srcRect/>
          <a:stretch>
            <a:fillRect/>
          </a:stretch>
        </p:blipFill>
        <p:spPr bwMode="auto">
          <a:xfrm>
            <a:off x="7683306" y="309198"/>
            <a:ext cx="1937265" cy="599522"/>
          </a:xfrm>
          <a:prstGeom prst="rect">
            <a:avLst/>
          </a:prstGeom>
          <a:noFill/>
        </p:spPr>
      </p:pic>
      <p:pic>
        <p:nvPicPr>
          <p:cNvPr id="6" name="Picture 2"/>
          <p:cNvPicPr>
            <a:picLocks noChangeAspect="1" noChangeArrowheads="1"/>
          </p:cNvPicPr>
          <p:nvPr userDrawn="1"/>
        </p:nvPicPr>
        <p:blipFill>
          <a:blip r:embed="rId2" cstate="print"/>
          <a:srcRect b="21687"/>
          <a:stretch>
            <a:fillRect/>
          </a:stretch>
        </p:blipFill>
        <p:spPr bwMode="auto">
          <a:xfrm>
            <a:off x="0" y="3"/>
            <a:ext cx="9906000" cy="5816599"/>
          </a:xfrm>
          <a:prstGeom prst="rect">
            <a:avLst/>
          </a:prstGeom>
          <a:noFill/>
          <a:ln w="9525">
            <a:noFill/>
            <a:miter lim="800000"/>
            <a:headEnd/>
            <a:tailEnd/>
          </a:ln>
          <a:effectLst/>
        </p:spPr>
      </p:pic>
      <p:pic>
        <p:nvPicPr>
          <p:cNvPr id="11" name="Picture 2" descr="x:\Marketing\Current Marketing - 2006 onwards\Omar\Gorkana Logo Pack\Gorkana_white_300.png"/>
          <p:cNvPicPr>
            <a:picLocks noChangeAspect="1" noChangeArrowheads="1"/>
          </p:cNvPicPr>
          <p:nvPr userDrawn="1"/>
        </p:nvPicPr>
        <p:blipFill>
          <a:blip r:embed="rId3" cstate="print"/>
          <a:srcRect/>
          <a:stretch>
            <a:fillRect/>
          </a:stretch>
        </p:blipFill>
        <p:spPr bwMode="auto">
          <a:xfrm>
            <a:off x="7683306" y="309198"/>
            <a:ext cx="1937265" cy="599522"/>
          </a:xfrm>
          <a:prstGeom prst="rect">
            <a:avLst/>
          </a:prstGeom>
          <a:noFill/>
        </p:spPr>
      </p:pic>
      <p:sp>
        <p:nvSpPr>
          <p:cNvPr id="12" name="Text Placeholder 7"/>
          <p:cNvSpPr>
            <a:spLocks noGrp="1"/>
          </p:cNvSpPr>
          <p:nvPr>
            <p:ph type="body" sz="quarter" idx="12" hasCustomPrompt="1"/>
          </p:nvPr>
        </p:nvSpPr>
        <p:spPr>
          <a:xfrm>
            <a:off x="350489" y="6309320"/>
            <a:ext cx="6186687" cy="432048"/>
          </a:xfrm>
        </p:spPr>
        <p:txBody>
          <a:bodyPr>
            <a:noAutofit/>
          </a:bodyPr>
          <a:lstStyle>
            <a:lvl1pPr algn="l">
              <a:buNone/>
              <a:defRPr sz="1600" b="0" baseline="0">
                <a:solidFill>
                  <a:schemeClr val="tx2"/>
                </a:solidFill>
              </a:defRPr>
            </a:lvl1pPr>
          </a:lstStyle>
          <a:p>
            <a:r>
              <a:rPr lang="en-GB" sz="2000" b="1" i="0" dirty="0">
                <a:solidFill>
                  <a:srgbClr val="002060"/>
                </a:solidFill>
              </a:rPr>
              <a:t>Monthly report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national Corporate">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b="21687"/>
          <a:stretch>
            <a:fillRect/>
          </a:stretch>
        </p:blipFill>
        <p:spPr bwMode="auto">
          <a:xfrm>
            <a:off x="0" y="0"/>
            <a:ext cx="9906000" cy="5816600"/>
          </a:xfrm>
          <a:prstGeom prst="rect">
            <a:avLst/>
          </a:prstGeom>
          <a:noFill/>
          <a:ln w="9525">
            <a:noFill/>
            <a:miter lim="800000"/>
            <a:headEnd/>
            <a:tailEnd/>
          </a:ln>
          <a:effectLst/>
        </p:spPr>
      </p:pic>
      <p:sp>
        <p:nvSpPr>
          <p:cNvPr id="7" name="Text Placeholder 7"/>
          <p:cNvSpPr>
            <a:spLocks noGrp="1"/>
          </p:cNvSpPr>
          <p:nvPr>
            <p:ph type="body" sz="quarter" idx="14" hasCustomPrompt="1"/>
          </p:nvPr>
        </p:nvSpPr>
        <p:spPr>
          <a:xfrm>
            <a:off x="350490" y="5877272"/>
            <a:ext cx="4962550" cy="432048"/>
          </a:xfrm>
        </p:spPr>
        <p:txBody>
          <a:bodyPr>
            <a:noAutofit/>
          </a:bodyPr>
          <a:lstStyle>
            <a:lvl1pPr algn="l">
              <a:buNone/>
              <a:defRPr sz="2400" b="1" baseline="0">
                <a:solidFill>
                  <a:schemeClr val="tx2"/>
                </a:solidFill>
              </a:defRPr>
            </a:lvl1pPr>
          </a:lstStyle>
          <a:p>
            <a:r>
              <a:rPr lang="en-GB" sz="2000" b="1" i="0" dirty="0">
                <a:solidFill>
                  <a:srgbClr val="002060"/>
                </a:solidFill>
              </a:rPr>
              <a:t>Presentation Title</a:t>
            </a:r>
          </a:p>
        </p:txBody>
      </p:sp>
      <p:pic>
        <p:nvPicPr>
          <p:cNvPr id="10" name="Picture 2" descr="x:\Marketing\Current Marketing - 2006 onwards\Omar\Gorkana Logo Pack\Gorkana_white_300.png"/>
          <p:cNvPicPr>
            <a:picLocks noChangeAspect="1" noChangeArrowheads="1"/>
          </p:cNvPicPr>
          <p:nvPr/>
        </p:nvPicPr>
        <p:blipFill>
          <a:blip r:embed="rId3" cstate="print"/>
          <a:srcRect/>
          <a:stretch>
            <a:fillRect/>
          </a:stretch>
        </p:blipFill>
        <p:spPr bwMode="auto">
          <a:xfrm>
            <a:off x="7683306" y="309198"/>
            <a:ext cx="1937265" cy="599522"/>
          </a:xfrm>
          <a:prstGeom prst="rect">
            <a:avLst/>
          </a:prstGeom>
          <a:noFill/>
        </p:spPr>
      </p:pic>
      <p:pic>
        <p:nvPicPr>
          <p:cNvPr id="6" name="Picture 2"/>
          <p:cNvPicPr>
            <a:picLocks noChangeAspect="1" noChangeArrowheads="1"/>
          </p:cNvPicPr>
          <p:nvPr userDrawn="1"/>
        </p:nvPicPr>
        <p:blipFill>
          <a:blip r:embed="rId2" cstate="print"/>
          <a:srcRect b="21687"/>
          <a:stretch>
            <a:fillRect/>
          </a:stretch>
        </p:blipFill>
        <p:spPr bwMode="auto">
          <a:xfrm>
            <a:off x="0" y="0"/>
            <a:ext cx="9906000" cy="5816600"/>
          </a:xfrm>
          <a:prstGeom prst="rect">
            <a:avLst/>
          </a:prstGeom>
          <a:noFill/>
          <a:ln w="9525">
            <a:noFill/>
            <a:miter lim="800000"/>
            <a:headEnd/>
            <a:tailEnd/>
          </a:ln>
          <a:effectLst/>
        </p:spPr>
      </p:pic>
      <p:pic>
        <p:nvPicPr>
          <p:cNvPr id="8" name="Picture 2" descr="x:\Marketing\Current Marketing - 2006 onwards\Omar\Gorkana Logo Pack\Gorkana_white_300.png"/>
          <p:cNvPicPr>
            <a:picLocks noChangeAspect="1" noChangeArrowheads="1"/>
          </p:cNvPicPr>
          <p:nvPr userDrawn="1"/>
        </p:nvPicPr>
        <p:blipFill>
          <a:blip r:embed="rId3" cstate="print"/>
          <a:srcRect/>
          <a:stretch>
            <a:fillRect/>
          </a:stretch>
        </p:blipFill>
        <p:spPr bwMode="auto">
          <a:xfrm>
            <a:off x="7683306" y="309198"/>
            <a:ext cx="1937265" cy="599522"/>
          </a:xfrm>
          <a:prstGeom prst="rect">
            <a:avLst/>
          </a:prstGeom>
          <a:noFill/>
        </p:spPr>
      </p:pic>
      <p:sp>
        <p:nvSpPr>
          <p:cNvPr id="11" name="Text Placeholder 7"/>
          <p:cNvSpPr>
            <a:spLocks noGrp="1"/>
          </p:cNvSpPr>
          <p:nvPr>
            <p:ph type="body" sz="quarter" idx="12" hasCustomPrompt="1"/>
          </p:nvPr>
        </p:nvSpPr>
        <p:spPr>
          <a:xfrm>
            <a:off x="350489" y="6309320"/>
            <a:ext cx="6186687" cy="432048"/>
          </a:xfrm>
        </p:spPr>
        <p:txBody>
          <a:bodyPr>
            <a:noAutofit/>
          </a:bodyPr>
          <a:lstStyle>
            <a:lvl1pPr algn="l">
              <a:buNone/>
              <a:defRPr sz="1600" b="0" baseline="0">
                <a:solidFill>
                  <a:schemeClr val="tx2"/>
                </a:solidFill>
              </a:defRPr>
            </a:lvl1pPr>
          </a:lstStyle>
          <a:p>
            <a:r>
              <a:rPr lang="en-GB" sz="2000" b="1" i="0" dirty="0">
                <a:solidFill>
                  <a:srgbClr val="002060"/>
                </a:solidFill>
              </a:rPr>
              <a:t>Monthly report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KUS Corporate">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cstate="print"/>
          <a:srcRect b="21667"/>
          <a:stretch>
            <a:fillRect/>
          </a:stretch>
        </p:blipFill>
        <p:spPr bwMode="auto">
          <a:xfrm>
            <a:off x="0" y="3"/>
            <a:ext cx="9903434" cy="5816599"/>
          </a:xfrm>
          <a:prstGeom prst="rect">
            <a:avLst/>
          </a:prstGeom>
          <a:noFill/>
          <a:ln w="9525">
            <a:noFill/>
            <a:miter lim="800000"/>
            <a:headEnd/>
            <a:tailEnd/>
          </a:ln>
          <a:effectLst/>
        </p:spPr>
      </p:pic>
      <p:sp>
        <p:nvSpPr>
          <p:cNvPr id="7" name="Text Placeholder 7"/>
          <p:cNvSpPr>
            <a:spLocks noGrp="1"/>
          </p:cNvSpPr>
          <p:nvPr>
            <p:ph type="body" sz="quarter" idx="14" hasCustomPrompt="1"/>
          </p:nvPr>
        </p:nvSpPr>
        <p:spPr>
          <a:xfrm>
            <a:off x="350490" y="5877272"/>
            <a:ext cx="5034558" cy="432048"/>
          </a:xfrm>
        </p:spPr>
        <p:txBody>
          <a:bodyPr>
            <a:noAutofit/>
          </a:bodyPr>
          <a:lstStyle>
            <a:lvl1pPr algn="l">
              <a:buNone/>
              <a:defRPr sz="2400" b="1" baseline="0">
                <a:solidFill>
                  <a:schemeClr val="tx2"/>
                </a:solidFill>
              </a:defRPr>
            </a:lvl1pPr>
          </a:lstStyle>
          <a:p>
            <a:r>
              <a:rPr lang="en-GB" sz="2000" b="1" i="0" dirty="0">
                <a:solidFill>
                  <a:srgbClr val="002060"/>
                </a:solidFill>
              </a:rPr>
              <a:t>Presentation Title</a:t>
            </a:r>
          </a:p>
        </p:txBody>
      </p:sp>
      <p:pic>
        <p:nvPicPr>
          <p:cNvPr id="10" name="Picture 2" descr="x:\Marketing\Current Marketing - 2006 onwards\Omar\Gorkana Logo Pack\Gorkana_white_300.png"/>
          <p:cNvPicPr>
            <a:picLocks noChangeAspect="1" noChangeArrowheads="1"/>
          </p:cNvPicPr>
          <p:nvPr/>
        </p:nvPicPr>
        <p:blipFill>
          <a:blip r:embed="rId3" cstate="print"/>
          <a:srcRect/>
          <a:stretch>
            <a:fillRect/>
          </a:stretch>
        </p:blipFill>
        <p:spPr bwMode="auto">
          <a:xfrm>
            <a:off x="7683306" y="309198"/>
            <a:ext cx="1937265" cy="599522"/>
          </a:xfrm>
          <a:prstGeom prst="rect">
            <a:avLst/>
          </a:prstGeom>
          <a:noFill/>
        </p:spPr>
      </p:pic>
      <p:pic>
        <p:nvPicPr>
          <p:cNvPr id="6" name="Picture 3"/>
          <p:cNvPicPr>
            <a:picLocks noChangeAspect="1" noChangeArrowheads="1"/>
          </p:cNvPicPr>
          <p:nvPr userDrawn="1"/>
        </p:nvPicPr>
        <p:blipFill>
          <a:blip r:embed="rId2" cstate="print"/>
          <a:srcRect b="21667"/>
          <a:stretch>
            <a:fillRect/>
          </a:stretch>
        </p:blipFill>
        <p:spPr bwMode="auto">
          <a:xfrm>
            <a:off x="0" y="3"/>
            <a:ext cx="9903434" cy="5816599"/>
          </a:xfrm>
          <a:prstGeom prst="rect">
            <a:avLst/>
          </a:prstGeom>
          <a:noFill/>
          <a:ln w="9525">
            <a:noFill/>
            <a:miter lim="800000"/>
            <a:headEnd/>
            <a:tailEnd/>
          </a:ln>
          <a:effectLst/>
        </p:spPr>
      </p:pic>
      <p:pic>
        <p:nvPicPr>
          <p:cNvPr id="8" name="Picture 2" descr="x:\Marketing\Current Marketing - 2006 onwards\Omar\Gorkana Logo Pack\Gorkana_white_300.png"/>
          <p:cNvPicPr>
            <a:picLocks noChangeAspect="1" noChangeArrowheads="1"/>
          </p:cNvPicPr>
          <p:nvPr userDrawn="1"/>
        </p:nvPicPr>
        <p:blipFill>
          <a:blip r:embed="rId3" cstate="print"/>
          <a:srcRect/>
          <a:stretch>
            <a:fillRect/>
          </a:stretch>
        </p:blipFill>
        <p:spPr bwMode="auto">
          <a:xfrm>
            <a:off x="7683306" y="309198"/>
            <a:ext cx="1937265" cy="599522"/>
          </a:xfrm>
          <a:prstGeom prst="rect">
            <a:avLst/>
          </a:prstGeom>
          <a:noFill/>
        </p:spPr>
      </p:pic>
      <p:sp>
        <p:nvSpPr>
          <p:cNvPr id="11" name="Text Placeholder 7"/>
          <p:cNvSpPr>
            <a:spLocks noGrp="1"/>
          </p:cNvSpPr>
          <p:nvPr>
            <p:ph type="body" sz="quarter" idx="12" hasCustomPrompt="1"/>
          </p:nvPr>
        </p:nvSpPr>
        <p:spPr>
          <a:xfrm>
            <a:off x="350489" y="6309320"/>
            <a:ext cx="6186687" cy="432048"/>
          </a:xfrm>
        </p:spPr>
        <p:txBody>
          <a:bodyPr>
            <a:noAutofit/>
          </a:bodyPr>
          <a:lstStyle>
            <a:lvl1pPr algn="l">
              <a:buNone/>
              <a:defRPr sz="1600" b="0" baseline="0">
                <a:solidFill>
                  <a:schemeClr val="tx2"/>
                </a:solidFill>
              </a:defRPr>
            </a:lvl1pPr>
          </a:lstStyle>
          <a:p>
            <a:r>
              <a:rPr lang="en-GB" sz="2000" b="1" i="0" dirty="0">
                <a:solidFill>
                  <a:srgbClr val="002060"/>
                </a:solidFill>
              </a:rPr>
              <a:t>Monthly report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cial">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b="21667"/>
          <a:stretch>
            <a:fillRect/>
          </a:stretch>
        </p:blipFill>
        <p:spPr bwMode="auto">
          <a:xfrm>
            <a:off x="0" y="3"/>
            <a:ext cx="9903434" cy="5816599"/>
          </a:xfrm>
          <a:prstGeom prst="rect">
            <a:avLst/>
          </a:prstGeom>
          <a:noFill/>
          <a:ln w="9525">
            <a:noFill/>
            <a:miter lim="800000"/>
            <a:headEnd/>
            <a:tailEnd/>
          </a:ln>
          <a:effectLst/>
        </p:spPr>
      </p:pic>
      <p:sp>
        <p:nvSpPr>
          <p:cNvPr id="7" name="Text Placeholder 7"/>
          <p:cNvSpPr>
            <a:spLocks noGrp="1"/>
          </p:cNvSpPr>
          <p:nvPr>
            <p:ph type="body" sz="quarter" idx="14" hasCustomPrompt="1"/>
          </p:nvPr>
        </p:nvSpPr>
        <p:spPr>
          <a:xfrm>
            <a:off x="350490" y="5877272"/>
            <a:ext cx="5142570" cy="432048"/>
          </a:xfrm>
        </p:spPr>
        <p:txBody>
          <a:bodyPr>
            <a:noAutofit/>
          </a:bodyPr>
          <a:lstStyle>
            <a:lvl1pPr algn="l">
              <a:buNone/>
              <a:defRPr sz="2400" b="1" baseline="0">
                <a:solidFill>
                  <a:schemeClr val="tx2"/>
                </a:solidFill>
              </a:defRPr>
            </a:lvl1pPr>
          </a:lstStyle>
          <a:p>
            <a:r>
              <a:rPr lang="en-GB" sz="2000" b="1" i="0" dirty="0">
                <a:solidFill>
                  <a:srgbClr val="002060"/>
                </a:solidFill>
              </a:rPr>
              <a:t>Presentation Title</a:t>
            </a:r>
          </a:p>
        </p:txBody>
      </p:sp>
      <p:pic>
        <p:nvPicPr>
          <p:cNvPr id="10" name="Picture 2" descr="x:\Marketing\Current Marketing - 2006 onwards\Omar\Gorkana Logo Pack\Gorkana_white_300.png"/>
          <p:cNvPicPr>
            <a:picLocks noChangeAspect="1" noChangeArrowheads="1"/>
          </p:cNvPicPr>
          <p:nvPr/>
        </p:nvPicPr>
        <p:blipFill>
          <a:blip r:embed="rId3" cstate="print"/>
          <a:srcRect/>
          <a:stretch>
            <a:fillRect/>
          </a:stretch>
        </p:blipFill>
        <p:spPr bwMode="auto">
          <a:xfrm>
            <a:off x="7683306" y="309198"/>
            <a:ext cx="1937265" cy="599522"/>
          </a:xfrm>
          <a:prstGeom prst="rect">
            <a:avLst/>
          </a:prstGeom>
          <a:noFill/>
        </p:spPr>
      </p:pic>
      <p:pic>
        <p:nvPicPr>
          <p:cNvPr id="6" name="Picture 2"/>
          <p:cNvPicPr>
            <a:picLocks noChangeAspect="1" noChangeArrowheads="1"/>
          </p:cNvPicPr>
          <p:nvPr userDrawn="1"/>
        </p:nvPicPr>
        <p:blipFill>
          <a:blip r:embed="rId2" cstate="print"/>
          <a:srcRect b="21667"/>
          <a:stretch>
            <a:fillRect/>
          </a:stretch>
        </p:blipFill>
        <p:spPr bwMode="auto">
          <a:xfrm>
            <a:off x="0" y="3"/>
            <a:ext cx="9903434" cy="5816599"/>
          </a:xfrm>
          <a:prstGeom prst="rect">
            <a:avLst/>
          </a:prstGeom>
          <a:noFill/>
          <a:ln w="9525">
            <a:noFill/>
            <a:miter lim="800000"/>
            <a:headEnd/>
            <a:tailEnd/>
          </a:ln>
          <a:effectLst/>
        </p:spPr>
      </p:pic>
      <p:pic>
        <p:nvPicPr>
          <p:cNvPr id="8" name="Picture 2" descr="x:\Marketing\Current Marketing - 2006 onwards\Omar\Gorkana Logo Pack\Gorkana_white_300.png"/>
          <p:cNvPicPr>
            <a:picLocks noChangeAspect="1" noChangeArrowheads="1"/>
          </p:cNvPicPr>
          <p:nvPr userDrawn="1"/>
        </p:nvPicPr>
        <p:blipFill>
          <a:blip r:embed="rId3" cstate="print"/>
          <a:srcRect/>
          <a:stretch>
            <a:fillRect/>
          </a:stretch>
        </p:blipFill>
        <p:spPr bwMode="auto">
          <a:xfrm>
            <a:off x="7683306" y="309198"/>
            <a:ext cx="1937265" cy="599522"/>
          </a:xfrm>
          <a:prstGeom prst="rect">
            <a:avLst/>
          </a:prstGeom>
          <a:noFill/>
        </p:spPr>
      </p:pic>
      <p:sp>
        <p:nvSpPr>
          <p:cNvPr id="11" name="Text Placeholder 7"/>
          <p:cNvSpPr>
            <a:spLocks noGrp="1"/>
          </p:cNvSpPr>
          <p:nvPr>
            <p:ph type="body" sz="quarter" idx="12" hasCustomPrompt="1"/>
          </p:nvPr>
        </p:nvSpPr>
        <p:spPr>
          <a:xfrm>
            <a:off x="350489" y="6309320"/>
            <a:ext cx="6186687" cy="432048"/>
          </a:xfrm>
        </p:spPr>
        <p:txBody>
          <a:bodyPr>
            <a:noAutofit/>
          </a:bodyPr>
          <a:lstStyle>
            <a:lvl1pPr algn="l">
              <a:buNone/>
              <a:defRPr sz="1600" b="0" baseline="0">
                <a:solidFill>
                  <a:schemeClr val="tx2"/>
                </a:solidFill>
              </a:defRPr>
            </a:lvl1pPr>
          </a:lstStyle>
          <a:p>
            <a:r>
              <a:rPr lang="en-GB" sz="2000" b="1" i="0" dirty="0">
                <a:solidFill>
                  <a:srgbClr val="002060"/>
                </a:solidFill>
              </a:rPr>
              <a:t>Monthly report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nten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7" y="0"/>
            <a:ext cx="6641835" cy="562074"/>
          </a:xfrm>
          <a:prstGeom prst="rect">
            <a:avLst/>
          </a:prstGeom>
        </p:spPr>
        <p:txBody>
          <a:bodyPr anchor="ctr">
            <a:noAutofit/>
          </a:bodyPr>
          <a:lstStyle>
            <a:lvl1pPr algn="l">
              <a:defRPr sz="2200" b="1" baseline="0">
                <a:solidFill>
                  <a:schemeClr val="tx1"/>
                </a:solidFill>
              </a:defRPr>
            </a:lvl1pPr>
          </a:lstStyle>
          <a:p>
            <a:r>
              <a:rPr lang="en-US" dirty="0"/>
              <a:t>Slide Title</a:t>
            </a:r>
            <a:endParaRPr lang="en-GB" dirty="0"/>
          </a:p>
        </p:txBody>
      </p:sp>
      <p:sp>
        <p:nvSpPr>
          <p:cNvPr id="7" name="Title 1"/>
          <p:cNvSpPr txBox="1">
            <a:spLocks/>
          </p:cNvSpPr>
          <p:nvPr/>
        </p:nvSpPr>
        <p:spPr>
          <a:xfrm rot="5400000">
            <a:off x="-548895" y="536773"/>
            <a:ext cx="1393860" cy="312035"/>
          </a:xfrm>
          <a:prstGeom prst="rect">
            <a:avLst/>
          </a:prstGeom>
          <a:solidFill>
            <a:srgbClr val="002060"/>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Contents</a:t>
            </a:r>
          </a:p>
        </p:txBody>
      </p:sp>
      <p:sp>
        <p:nvSpPr>
          <p:cNvPr id="8" name="Title 1"/>
          <p:cNvSpPr txBox="1">
            <a:spLocks/>
          </p:cNvSpPr>
          <p:nvPr/>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lumMod val="75000"/>
                  </a:srgbClr>
                </a:solidFill>
                <a:latin typeface="Arial" pitchFamily="34" charset="0"/>
                <a:ea typeface="+mn-ea"/>
                <a:cs typeface="Arial" pitchFamily="34" charset="0"/>
              </a:rPr>
              <a:t>Executive summary</a:t>
            </a:r>
          </a:p>
        </p:txBody>
      </p:sp>
      <p:sp>
        <p:nvSpPr>
          <p:cNvPr id="9" name="Title 1"/>
          <p:cNvSpPr txBox="1">
            <a:spLocks/>
          </p:cNvSpPr>
          <p:nvPr/>
        </p:nvSpPr>
        <p:spPr>
          <a:xfrm rot="5400000">
            <a:off x="-540816" y="3313561"/>
            <a:ext cx="1377296"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lumMod val="75000"/>
                  </a:srgbClr>
                </a:solidFill>
                <a:latin typeface="Arial" pitchFamily="34" charset="0"/>
                <a:ea typeface="+mn-ea"/>
                <a:cs typeface="Arial" pitchFamily="34" charset="0"/>
              </a:rPr>
              <a:t>Media evaluation report</a:t>
            </a:r>
          </a:p>
        </p:txBody>
      </p:sp>
      <p:sp>
        <p:nvSpPr>
          <p:cNvPr id="12" name="Title 1"/>
          <p:cNvSpPr txBox="1">
            <a:spLocks/>
          </p:cNvSpPr>
          <p:nvPr/>
        </p:nvSpPr>
        <p:spPr>
          <a:xfrm rot="5400000">
            <a:off x="-510487" y="6045317"/>
            <a:ext cx="1313336"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lumMod val="75000"/>
                  </a:srgbClr>
                </a:solidFill>
                <a:latin typeface="Arial" pitchFamily="34" charset="0"/>
                <a:ea typeface="+mn-ea"/>
                <a:cs typeface="Arial" pitchFamily="34" charset="0"/>
              </a:rPr>
              <a:t>Barcelona Principles</a:t>
            </a:r>
          </a:p>
        </p:txBody>
      </p:sp>
      <p:sp>
        <p:nvSpPr>
          <p:cNvPr id="10" name="Title 1"/>
          <p:cNvSpPr txBox="1">
            <a:spLocks/>
          </p:cNvSpPr>
          <p:nvPr/>
        </p:nvSpPr>
        <p:spPr>
          <a:xfrm rot="5400000">
            <a:off x="-550749" y="4689995"/>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lumMod val="75000"/>
                  </a:srgbClr>
                </a:solidFill>
                <a:latin typeface="Arial" pitchFamily="34" charset="0"/>
                <a:ea typeface="+mn-ea"/>
                <a:cs typeface="Arial" pitchFamily="34" charset="0"/>
              </a:rPr>
              <a:t>Glossary &amp; methodology</a:t>
            </a:r>
          </a:p>
        </p:txBody>
      </p:sp>
      <p:sp>
        <p:nvSpPr>
          <p:cNvPr id="11" name="Title 1"/>
          <p:cNvSpPr txBox="1">
            <a:spLocks/>
          </p:cNvSpPr>
          <p:nvPr userDrawn="1"/>
        </p:nvSpPr>
        <p:spPr>
          <a:xfrm rot="5400000">
            <a:off x="-548895" y="536773"/>
            <a:ext cx="1393860" cy="312035"/>
          </a:xfrm>
          <a:prstGeom prst="rect">
            <a:avLst/>
          </a:prstGeom>
          <a:solidFill>
            <a:schemeClr val="tx1"/>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Contents</a:t>
            </a:r>
          </a:p>
        </p:txBody>
      </p:sp>
      <p:sp>
        <p:nvSpPr>
          <p:cNvPr id="13" name="Title 1"/>
          <p:cNvSpPr txBox="1">
            <a:spLocks/>
          </p:cNvSpPr>
          <p:nvPr userDrawn="1"/>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Executive summary</a:t>
            </a:r>
          </a:p>
        </p:txBody>
      </p:sp>
      <p:sp>
        <p:nvSpPr>
          <p:cNvPr id="14" name="Title 1"/>
          <p:cNvSpPr txBox="1">
            <a:spLocks/>
          </p:cNvSpPr>
          <p:nvPr userDrawn="1"/>
        </p:nvSpPr>
        <p:spPr>
          <a:xfrm rot="5400000">
            <a:off x="-576821" y="3277556"/>
            <a:ext cx="1449306"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Media evaluation report</a:t>
            </a:r>
          </a:p>
        </p:txBody>
      </p:sp>
      <p:sp>
        <p:nvSpPr>
          <p:cNvPr id="15" name="Title 1"/>
          <p:cNvSpPr txBox="1">
            <a:spLocks/>
          </p:cNvSpPr>
          <p:nvPr userDrawn="1"/>
        </p:nvSpPr>
        <p:spPr>
          <a:xfrm rot="5400000">
            <a:off x="-542206" y="6013598"/>
            <a:ext cx="1376774"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Barcelona Principles</a:t>
            </a:r>
          </a:p>
        </p:txBody>
      </p:sp>
      <p:sp>
        <p:nvSpPr>
          <p:cNvPr id="16" name="Title 1"/>
          <p:cNvSpPr txBox="1">
            <a:spLocks/>
          </p:cNvSpPr>
          <p:nvPr userDrawn="1"/>
        </p:nvSpPr>
        <p:spPr>
          <a:xfrm rot="5400000">
            <a:off x="-550749" y="4689995"/>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Glossary &amp; methodology</a:t>
            </a:r>
          </a:p>
        </p:txBody>
      </p:sp>
      <p:pic>
        <p:nvPicPr>
          <p:cNvPr id="17" name="Picture 2" descr="Displaying Gorkana Color Logo CMYK.jpg"/>
          <p:cNvPicPr>
            <a:picLocks noChangeAspect="1" noChangeArrowheads="1"/>
          </p:cNvPicPr>
          <p:nvPr userDrawn="1"/>
        </p:nvPicPr>
        <p:blipFill>
          <a:blip r:embed="rId2" cstate="print"/>
          <a:srcRect/>
          <a:stretch>
            <a:fillRect/>
          </a:stretch>
        </p:blipFill>
        <p:spPr bwMode="auto">
          <a:xfrm>
            <a:off x="8450933" y="95699"/>
            <a:ext cx="1183839" cy="382745"/>
          </a:xfrm>
          <a:prstGeom prst="rect">
            <a:avLst/>
          </a:prstGeom>
          <a:noFill/>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Exec Summar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7" y="0"/>
            <a:ext cx="6641835" cy="562074"/>
          </a:xfrm>
          <a:prstGeom prst="rect">
            <a:avLst/>
          </a:prstGeom>
        </p:spPr>
        <p:txBody>
          <a:bodyPr anchor="ctr">
            <a:noAutofit/>
          </a:bodyPr>
          <a:lstStyle>
            <a:lvl1pPr algn="l">
              <a:defRPr sz="2200" b="1" baseline="0">
                <a:solidFill>
                  <a:schemeClr val="tx1"/>
                </a:solidFill>
              </a:defRPr>
            </a:lvl1pPr>
          </a:lstStyle>
          <a:p>
            <a:r>
              <a:rPr lang="en-US" dirty="0"/>
              <a:t>Slide Title</a:t>
            </a:r>
            <a:endParaRPr lang="en-GB" dirty="0"/>
          </a:p>
        </p:txBody>
      </p:sp>
      <p:sp>
        <p:nvSpPr>
          <p:cNvPr id="6" name="Title 1"/>
          <p:cNvSpPr txBox="1">
            <a:spLocks/>
          </p:cNvSpPr>
          <p:nvPr/>
        </p:nvSpPr>
        <p:spPr>
          <a:xfrm rot="5400000">
            <a:off x="-548895" y="536773"/>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FFFFFF">
                    <a:lumMod val="50000"/>
                  </a:srgbClr>
                </a:solidFill>
                <a:latin typeface="Arial" pitchFamily="34" charset="0"/>
                <a:ea typeface="+mn-ea"/>
                <a:cs typeface="Arial" pitchFamily="34" charset="0"/>
              </a:rPr>
              <a:t>Contents</a:t>
            </a:r>
          </a:p>
        </p:txBody>
      </p:sp>
      <p:sp>
        <p:nvSpPr>
          <p:cNvPr id="10" name="Title 1"/>
          <p:cNvSpPr txBox="1">
            <a:spLocks/>
          </p:cNvSpPr>
          <p:nvPr/>
        </p:nvSpPr>
        <p:spPr>
          <a:xfrm rot="5400000">
            <a:off x="-549098" y="1926257"/>
            <a:ext cx="1393860" cy="312035"/>
          </a:xfrm>
          <a:prstGeom prst="rect">
            <a:avLst/>
          </a:prstGeom>
          <a:solidFill>
            <a:srgbClr val="002060"/>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Executive summary</a:t>
            </a:r>
          </a:p>
        </p:txBody>
      </p:sp>
      <p:sp>
        <p:nvSpPr>
          <p:cNvPr id="11" name="Title 1"/>
          <p:cNvSpPr txBox="1">
            <a:spLocks/>
          </p:cNvSpPr>
          <p:nvPr/>
        </p:nvSpPr>
        <p:spPr>
          <a:xfrm rot="5400000">
            <a:off x="-540816" y="3313561"/>
            <a:ext cx="1377296"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lumMod val="75000"/>
                  </a:srgbClr>
                </a:solidFill>
                <a:latin typeface="Arial" pitchFamily="34" charset="0"/>
                <a:ea typeface="+mn-ea"/>
                <a:cs typeface="Arial" pitchFamily="34" charset="0"/>
              </a:rPr>
              <a:t>Media evaluation report</a:t>
            </a:r>
          </a:p>
        </p:txBody>
      </p:sp>
      <p:sp>
        <p:nvSpPr>
          <p:cNvPr id="13" name="Title 1"/>
          <p:cNvSpPr txBox="1">
            <a:spLocks/>
          </p:cNvSpPr>
          <p:nvPr/>
        </p:nvSpPr>
        <p:spPr>
          <a:xfrm rot="5400000">
            <a:off x="-510487" y="6045317"/>
            <a:ext cx="1313336"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lumMod val="75000"/>
                  </a:srgbClr>
                </a:solidFill>
                <a:latin typeface="Arial" pitchFamily="34" charset="0"/>
                <a:ea typeface="+mn-ea"/>
                <a:cs typeface="Arial" pitchFamily="34" charset="0"/>
              </a:rPr>
              <a:t>Barcelona Principles</a:t>
            </a:r>
          </a:p>
        </p:txBody>
      </p:sp>
      <p:sp>
        <p:nvSpPr>
          <p:cNvPr id="8" name="Title 1"/>
          <p:cNvSpPr txBox="1">
            <a:spLocks/>
          </p:cNvSpPr>
          <p:nvPr/>
        </p:nvSpPr>
        <p:spPr>
          <a:xfrm rot="5400000">
            <a:off x="-550749" y="4689995"/>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lumMod val="75000"/>
                  </a:srgbClr>
                </a:solidFill>
                <a:latin typeface="Arial" pitchFamily="34" charset="0"/>
                <a:ea typeface="+mn-ea"/>
                <a:cs typeface="Arial" pitchFamily="34" charset="0"/>
              </a:rPr>
              <a:t>Glossary &amp; methodology</a:t>
            </a:r>
          </a:p>
        </p:txBody>
      </p:sp>
      <p:sp>
        <p:nvSpPr>
          <p:cNvPr id="9" name="Title 1"/>
          <p:cNvSpPr txBox="1">
            <a:spLocks/>
          </p:cNvSpPr>
          <p:nvPr userDrawn="1"/>
        </p:nvSpPr>
        <p:spPr>
          <a:xfrm rot="5400000">
            <a:off x="-548895" y="536773"/>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Contents</a:t>
            </a:r>
          </a:p>
        </p:txBody>
      </p:sp>
      <p:sp>
        <p:nvSpPr>
          <p:cNvPr id="12" name="Title 1"/>
          <p:cNvSpPr txBox="1">
            <a:spLocks/>
          </p:cNvSpPr>
          <p:nvPr userDrawn="1"/>
        </p:nvSpPr>
        <p:spPr>
          <a:xfrm rot="5400000">
            <a:off x="-549098" y="1926257"/>
            <a:ext cx="1393860" cy="312035"/>
          </a:xfrm>
          <a:prstGeom prst="rect">
            <a:avLst/>
          </a:prstGeom>
          <a:solidFill>
            <a:schemeClr val="tx1"/>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Executive summary</a:t>
            </a:r>
          </a:p>
        </p:txBody>
      </p:sp>
      <p:sp>
        <p:nvSpPr>
          <p:cNvPr id="14" name="Title 1"/>
          <p:cNvSpPr txBox="1">
            <a:spLocks/>
          </p:cNvSpPr>
          <p:nvPr userDrawn="1"/>
        </p:nvSpPr>
        <p:spPr>
          <a:xfrm rot="5400000">
            <a:off x="-540816" y="3313561"/>
            <a:ext cx="1377296"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Media evaluation report</a:t>
            </a:r>
          </a:p>
        </p:txBody>
      </p:sp>
      <p:sp>
        <p:nvSpPr>
          <p:cNvPr id="15" name="Title 1"/>
          <p:cNvSpPr txBox="1">
            <a:spLocks/>
          </p:cNvSpPr>
          <p:nvPr userDrawn="1"/>
        </p:nvSpPr>
        <p:spPr>
          <a:xfrm rot="5400000">
            <a:off x="-524204" y="6031600"/>
            <a:ext cx="134077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Barcelona Principles</a:t>
            </a:r>
          </a:p>
        </p:txBody>
      </p:sp>
      <p:sp>
        <p:nvSpPr>
          <p:cNvPr id="16" name="Title 1"/>
          <p:cNvSpPr txBox="1">
            <a:spLocks/>
          </p:cNvSpPr>
          <p:nvPr userDrawn="1"/>
        </p:nvSpPr>
        <p:spPr>
          <a:xfrm rot="5400000">
            <a:off x="-550749" y="4689995"/>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Glossary &amp; methodology</a:t>
            </a:r>
          </a:p>
        </p:txBody>
      </p:sp>
      <p:sp>
        <p:nvSpPr>
          <p:cNvPr id="17" name="Slide Number Placeholder 6"/>
          <p:cNvSpPr txBox="1">
            <a:spLocks/>
          </p:cNvSpPr>
          <p:nvPr userDrawn="1"/>
        </p:nvSpPr>
        <p:spPr>
          <a:xfrm>
            <a:off x="9510971" y="6597354"/>
            <a:ext cx="266566"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pPr eaLnBrk="0" fontAlgn="base" hangingPunct="0">
              <a:lnSpc>
                <a:spcPct val="85000"/>
              </a:lnSpc>
              <a:spcBef>
                <a:spcPct val="0"/>
              </a:spcBef>
              <a:spcAft>
                <a:spcPct val="0"/>
              </a:spcAft>
              <a:defRPr/>
            </a:pPr>
            <a:fld id="{7BCC8D0D-EAEC-449D-9161-023DFF90F2E2}" type="slidenum">
              <a:rPr lang="en-US" kern="1200" smtClean="0">
                <a:solidFill>
                  <a:srgbClr val="1F325E"/>
                </a:solidFill>
                <a:ea typeface="+mn-ea"/>
              </a:rPr>
              <a:pPr eaLnBrk="0" fontAlgn="base" hangingPunct="0">
                <a:lnSpc>
                  <a:spcPct val="85000"/>
                </a:lnSpc>
                <a:spcBef>
                  <a:spcPct val="0"/>
                </a:spcBef>
                <a:spcAft>
                  <a:spcPct val="0"/>
                </a:spcAft>
                <a:defRPr/>
              </a:pPr>
              <a:t>‹#›</a:t>
            </a:fld>
            <a:endParaRPr lang="en-US" kern="1200" dirty="0">
              <a:solidFill>
                <a:srgbClr val="1F325E"/>
              </a:solidFill>
              <a:ea typeface="+mn-ea"/>
            </a:endParaRPr>
          </a:p>
        </p:txBody>
      </p:sp>
      <p:pic>
        <p:nvPicPr>
          <p:cNvPr id="18" name="Picture 2" descr="Displaying Gorkana Color Logo CMYK.jpg"/>
          <p:cNvPicPr>
            <a:picLocks noChangeAspect="1" noChangeArrowheads="1"/>
          </p:cNvPicPr>
          <p:nvPr userDrawn="1"/>
        </p:nvPicPr>
        <p:blipFill>
          <a:blip r:embed="rId2" cstate="print"/>
          <a:srcRect/>
          <a:stretch>
            <a:fillRect/>
          </a:stretch>
        </p:blipFill>
        <p:spPr bwMode="auto">
          <a:xfrm>
            <a:off x="8450933" y="95699"/>
            <a:ext cx="1183839" cy="382745"/>
          </a:xfrm>
          <a:prstGeom prst="rect">
            <a:avLst/>
          </a:prstGeom>
          <a:noFill/>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Repor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7" y="0"/>
            <a:ext cx="6641835" cy="562074"/>
          </a:xfrm>
          <a:prstGeom prst="rect">
            <a:avLst/>
          </a:prstGeom>
        </p:spPr>
        <p:txBody>
          <a:bodyPr anchor="ctr">
            <a:noAutofit/>
          </a:bodyPr>
          <a:lstStyle>
            <a:lvl1pPr algn="l">
              <a:defRPr sz="2200" b="1" baseline="0">
                <a:solidFill>
                  <a:schemeClr val="tx1"/>
                </a:solidFill>
              </a:defRPr>
            </a:lvl1pPr>
          </a:lstStyle>
          <a:p>
            <a:r>
              <a:rPr lang="en-US" dirty="0"/>
              <a:t>Slide Title</a:t>
            </a:r>
            <a:endParaRPr lang="en-GB" dirty="0"/>
          </a:p>
        </p:txBody>
      </p:sp>
      <p:sp>
        <p:nvSpPr>
          <p:cNvPr id="6" name="Title 1"/>
          <p:cNvSpPr txBox="1">
            <a:spLocks/>
          </p:cNvSpPr>
          <p:nvPr/>
        </p:nvSpPr>
        <p:spPr>
          <a:xfrm rot="5400000">
            <a:off x="-548895" y="536773"/>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FFFFFF">
                    <a:lumMod val="50000"/>
                  </a:srgbClr>
                </a:solidFill>
                <a:latin typeface="Arial" pitchFamily="34" charset="0"/>
                <a:ea typeface="+mn-ea"/>
                <a:cs typeface="Arial" pitchFamily="34" charset="0"/>
              </a:rPr>
              <a:t>Contents</a:t>
            </a:r>
          </a:p>
        </p:txBody>
      </p:sp>
      <p:sp>
        <p:nvSpPr>
          <p:cNvPr id="10" name="Title 1"/>
          <p:cNvSpPr txBox="1">
            <a:spLocks/>
          </p:cNvSpPr>
          <p:nvPr/>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lumMod val="75000"/>
                  </a:srgbClr>
                </a:solidFill>
                <a:latin typeface="Arial" pitchFamily="34" charset="0"/>
                <a:ea typeface="+mn-ea"/>
                <a:cs typeface="Arial" pitchFamily="34" charset="0"/>
              </a:rPr>
              <a:t>Executive summary</a:t>
            </a:r>
          </a:p>
        </p:txBody>
      </p:sp>
      <p:sp>
        <p:nvSpPr>
          <p:cNvPr id="11" name="Title 1"/>
          <p:cNvSpPr txBox="1">
            <a:spLocks/>
          </p:cNvSpPr>
          <p:nvPr/>
        </p:nvSpPr>
        <p:spPr>
          <a:xfrm rot="5400000">
            <a:off x="-540816" y="3313561"/>
            <a:ext cx="1377296" cy="312035"/>
          </a:xfrm>
          <a:prstGeom prst="rect">
            <a:avLst/>
          </a:prstGeom>
          <a:solidFill>
            <a:srgbClr val="002060"/>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Media evaluation report</a:t>
            </a:r>
          </a:p>
        </p:txBody>
      </p:sp>
      <p:sp>
        <p:nvSpPr>
          <p:cNvPr id="13" name="Title 1"/>
          <p:cNvSpPr txBox="1">
            <a:spLocks/>
          </p:cNvSpPr>
          <p:nvPr/>
        </p:nvSpPr>
        <p:spPr>
          <a:xfrm rot="5400000">
            <a:off x="-510487" y="6045317"/>
            <a:ext cx="1313336"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lumMod val="75000"/>
                  </a:srgbClr>
                </a:solidFill>
                <a:latin typeface="Arial" pitchFamily="34" charset="0"/>
                <a:ea typeface="+mn-ea"/>
                <a:cs typeface="Arial" pitchFamily="34" charset="0"/>
              </a:rPr>
              <a:t>Barcelona Principles</a:t>
            </a:r>
          </a:p>
        </p:txBody>
      </p:sp>
      <p:sp>
        <p:nvSpPr>
          <p:cNvPr id="8" name="Title 1"/>
          <p:cNvSpPr txBox="1">
            <a:spLocks/>
          </p:cNvSpPr>
          <p:nvPr/>
        </p:nvSpPr>
        <p:spPr>
          <a:xfrm rot="5400000">
            <a:off x="-550749" y="4689995"/>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lumMod val="75000"/>
                  </a:srgbClr>
                </a:solidFill>
                <a:latin typeface="Arial" pitchFamily="34" charset="0"/>
                <a:ea typeface="+mn-ea"/>
                <a:cs typeface="Arial" pitchFamily="34" charset="0"/>
              </a:rPr>
              <a:t>Glossary &amp; methodology</a:t>
            </a:r>
          </a:p>
        </p:txBody>
      </p:sp>
      <p:sp>
        <p:nvSpPr>
          <p:cNvPr id="9" name="Title 1"/>
          <p:cNvSpPr txBox="1">
            <a:spLocks/>
          </p:cNvSpPr>
          <p:nvPr userDrawn="1"/>
        </p:nvSpPr>
        <p:spPr>
          <a:xfrm rot="5400000">
            <a:off x="-548895" y="536773"/>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Contents</a:t>
            </a:r>
          </a:p>
        </p:txBody>
      </p:sp>
      <p:sp>
        <p:nvSpPr>
          <p:cNvPr id="12" name="Title 1"/>
          <p:cNvSpPr txBox="1">
            <a:spLocks/>
          </p:cNvSpPr>
          <p:nvPr userDrawn="1"/>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Executive summary</a:t>
            </a:r>
          </a:p>
        </p:txBody>
      </p:sp>
      <p:sp>
        <p:nvSpPr>
          <p:cNvPr id="14" name="Title 1"/>
          <p:cNvSpPr txBox="1">
            <a:spLocks/>
          </p:cNvSpPr>
          <p:nvPr userDrawn="1"/>
        </p:nvSpPr>
        <p:spPr>
          <a:xfrm rot="5400000">
            <a:off x="-540816" y="3313561"/>
            <a:ext cx="1377296" cy="312035"/>
          </a:xfrm>
          <a:prstGeom prst="rect">
            <a:avLst/>
          </a:prstGeom>
          <a:solidFill>
            <a:schemeClr val="tx1"/>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Media evaluation report</a:t>
            </a:r>
          </a:p>
        </p:txBody>
      </p:sp>
      <p:sp>
        <p:nvSpPr>
          <p:cNvPr id="15" name="Title 1"/>
          <p:cNvSpPr txBox="1">
            <a:spLocks/>
          </p:cNvSpPr>
          <p:nvPr userDrawn="1"/>
        </p:nvSpPr>
        <p:spPr>
          <a:xfrm rot="5400000">
            <a:off x="-524204" y="6031600"/>
            <a:ext cx="134077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Barcelona Principles</a:t>
            </a:r>
          </a:p>
        </p:txBody>
      </p:sp>
      <p:sp>
        <p:nvSpPr>
          <p:cNvPr id="16" name="Title 1"/>
          <p:cNvSpPr txBox="1">
            <a:spLocks/>
          </p:cNvSpPr>
          <p:nvPr userDrawn="1"/>
        </p:nvSpPr>
        <p:spPr>
          <a:xfrm rot="5400000">
            <a:off x="-550749" y="4689995"/>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Glossary &amp; methodology</a:t>
            </a:r>
          </a:p>
        </p:txBody>
      </p:sp>
      <p:sp>
        <p:nvSpPr>
          <p:cNvPr id="17" name="Slide Number Placeholder 6"/>
          <p:cNvSpPr txBox="1">
            <a:spLocks/>
          </p:cNvSpPr>
          <p:nvPr userDrawn="1"/>
        </p:nvSpPr>
        <p:spPr>
          <a:xfrm>
            <a:off x="9510971" y="6597354"/>
            <a:ext cx="266566"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pPr eaLnBrk="0" fontAlgn="base" hangingPunct="0">
              <a:lnSpc>
                <a:spcPct val="85000"/>
              </a:lnSpc>
              <a:spcBef>
                <a:spcPct val="0"/>
              </a:spcBef>
              <a:spcAft>
                <a:spcPct val="0"/>
              </a:spcAft>
              <a:defRPr/>
            </a:pPr>
            <a:fld id="{7BCC8D0D-EAEC-449D-9161-023DFF90F2E2}" type="slidenum">
              <a:rPr lang="en-US" kern="1200" smtClean="0">
                <a:solidFill>
                  <a:srgbClr val="1F325E"/>
                </a:solidFill>
                <a:ea typeface="+mn-ea"/>
              </a:rPr>
              <a:pPr eaLnBrk="0" fontAlgn="base" hangingPunct="0">
                <a:lnSpc>
                  <a:spcPct val="85000"/>
                </a:lnSpc>
                <a:spcBef>
                  <a:spcPct val="0"/>
                </a:spcBef>
                <a:spcAft>
                  <a:spcPct val="0"/>
                </a:spcAft>
                <a:defRPr/>
              </a:pPr>
              <a:t>‹#›</a:t>
            </a:fld>
            <a:endParaRPr lang="en-US" kern="1200" dirty="0">
              <a:solidFill>
                <a:srgbClr val="1F325E"/>
              </a:solidFill>
              <a:ea typeface="+mn-ea"/>
            </a:endParaRPr>
          </a:p>
        </p:txBody>
      </p:sp>
      <p:pic>
        <p:nvPicPr>
          <p:cNvPr id="18" name="Picture 2" descr="Displaying Gorkana Color Logo CMYK.jpg"/>
          <p:cNvPicPr>
            <a:picLocks noChangeAspect="1" noChangeArrowheads="1"/>
          </p:cNvPicPr>
          <p:nvPr userDrawn="1"/>
        </p:nvPicPr>
        <p:blipFill>
          <a:blip r:embed="rId2" cstate="print"/>
          <a:srcRect/>
          <a:stretch>
            <a:fillRect/>
          </a:stretch>
        </p:blipFill>
        <p:spPr bwMode="auto">
          <a:xfrm>
            <a:off x="8450933" y="95699"/>
            <a:ext cx="1183839" cy="382745"/>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descr="063792_011.jpg"/>
          <p:cNvPicPr>
            <a:picLocks noChangeAspect="1"/>
          </p:cNvPicPr>
          <p:nvPr userDrawn="1"/>
        </p:nvPicPr>
        <p:blipFill rotWithShape="1">
          <a:blip r:embed="rId2">
            <a:extLst>
              <a:ext uri="{28A0092B-C50C-407E-A947-70E740481C1C}">
                <a14:useLocalDpi xmlns:a14="http://schemas.microsoft.com/office/drawing/2010/main" val="0"/>
              </a:ext>
            </a:extLst>
          </a:blip>
          <a:srcRect t="40140" b="16803"/>
          <a:stretch/>
        </p:blipFill>
        <p:spPr>
          <a:xfrm>
            <a:off x="1" y="1"/>
            <a:ext cx="9905999" cy="3209713"/>
          </a:xfrm>
          <a:prstGeom prst="rect">
            <a:avLst/>
          </a:prstGeom>
        </p:spPr>
      </p:pic>
      <p:sp>
        <p:nvSpPr>
          <p:cNvPr id="14" name="Rectangle 13"/>
          <p:cNvSpPr/>
          <p:nvPr userDrawn="1"/>
        </p:nvSpPr>
        <p:spPr>
          <a:xfrm rot="2700000">
            <a:off x="4655460" y="3026243"/>
            <a:ext cx="595087" cy="4772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02413" tIns="51206" rIns="102413" bIns="51206" rtlCol="0" anchor="ctr"/>
          <a:lstStyle/>
          <a:p>
            <a:pPr algn="ctr" defTabSz="512064"/>
            <a:endParaRPr lang="en-US" sz="2000" kern="1200">
              <a:solidFill>
                <a:srgbClr val="FFFFFF"/>
              </a:solidFill>
            </a:endParaRPr>
          </a:p>
        </p:txBody>
      </p:sp>
      <p:sp>
        <p:nvSpPr>
          <p:cNvPr id="17" name="Text Placeholder 16"/>
          <p:cNvSpPr>
            <a:spLocks noGrp="1"/>
          </p:cNvSpPr>
          <p:nvPr>
            <p:ph type="body" sz="quarter" idx="10"/>
          </p:nvPr>
        </p:nvSpPr>
        <p:spPr>
          <a:xfrm>
            <a:off x="947361" y="4064000"/>
            <a:ext cx="8011280" cy="1357313"/>
          </a:xfrm>
          <a:prstGeom prst="rect">
            <a:avLst/>
          </a:prstGeom>
        </p:spPr>
        <p:txBody>
          <a:bodyPr vert="horz" lIns="102413" tIns="51206" rIns="102413" bIns="51206"/>
          <a:lstStyle>
            <a:lvl1pPr marL="0" indent="0" algn="ctr">
              <a:lnSpc>
                <a:spcPts val="4816"/>
              </a:lnSpc>
              <a:spcBef>
                <a:spcPts val="0"/>
              </a:spcBef>
              <a:buNone/>
              <a:defRPr sz="4500">
                <a:solidFill>
                  <a:schemeClr val="accent1"/>
                </a:solidFill>
              </a:defRPr>
            </a:lvl1pPr>
            <a:lvl2pPr marL="512064" indent="0">
              <a:buNone/>
              <a:defRPr>
                <a:solidFill>
                  <a:schemeClr val="tx2"/>
                </a:solidFill>
              </a:defRPr>
            </a:lvl2pPr>
            <a:lvl3pPr marL="1024128" indent="0">
              <a:buNone/>
              <a:defRPr>
                <a:solidFill>
                  <a:schemeClr val="tx2"/>
                </a:solidFill>
              </a:defRPr>
            </a:lvl3pPr>
            <a:lvl4pPr marL="1536192" indent="0">
              <a:buNone/>
              <a:defRPr>
                <a:solidFill>
                  <a:schemeClr val="tx2"/>
                </a:solidFill>
              </a:defRPr>
            </a:lvl4pPr>
            <a:lvl5pPr marL="2048256" indent="0">
              <a:buNone/>
              <a:defRPr>
                <a:solidFill>
                  <a:schemeClr val="tx2"/>
                </a:solidFill>
              </a:defRPr>
            </a:lvl5pPr>
          </a:lstStyle>
          <a:p>
            <a:pPr lvl="0"/>
            <a:r>
              <a:rPr lang="en-US" dirty="0"/>
              <a:t>Click to edit Master text styles</a:t>
            </a:r>
          </a:p>
        </p:txBody>
      </p:sp>
      <p:sp>
        <p:nvSpPr>
          <p:cNvPr id="4" name="Slide Number Placeholder 3"/>
          <p:cNvSpPr>
            <a:spLocks noGrp="1"/>
          </p:cNvSpPr>
          <p:nvPr>
            <p:ph type="sldNum" sz="quarter" idx="11"/>
          </p:nvPr>
        </p:nvSpPr>
        <p:spPr/>
        <p:txBody>
          <a:bodyPr/>
          <a:lstStyle/>
          <a:p>
            <a:fld id="{6A8CB63F-0B7C-CC4A-894A-79575A24862B}" type="slidenum">
              <a:rPr lang="en-US" smtClean="0">
                <a:solidFill>
                  <a:srgbClr val="4F4F4F">
                    <a:tint val="75000"/>
                  </a:srgbClr>
                </a:solidFill>
              </a:rPr>
              <a:pPr/>
              <a:t>‹#›</a:t>
            </a:fld>
            <a:endParaRPr lang="en-US">
              <a:solidFill>
                <a:srgbClr val="4F4F4F">
                  <a:tint val="75000"/>
                </a:srgbClr>
              </a:solidFill>
            </a:endParaRPr>
          </a:p>
        </p:txBody>
      </p:sp>
      <p:pic>
        <p:nvPicPr>
          <p:cNvPr id="7" name="Picture 6" descr="CISION_LOGO_NO_TAGLIN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5000" y="6438080"/>
            <a:ext cx="1386151" cy="283397"/>
          </a:xfrm>
          <a:prstGeom prst="rect">
            <a:avLst/>
          </a:prstGeom>
        </p:spPr>
      </p:pic>
    </p:spTree>
    <p:extLst>
      <p:ext uri="{BB962C8B-B14F-4D97-AF65-F5344CB8AC3E}">
        <p14:creationId xmlns:p14="http://schemas.microsoft.com/office/powerpoint/2010/main" val="4091177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Glossary &amp; methodolog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7" y="0"/>
            <a:ext cx="6641835" cy="562074"/>
          </a:xfrm>
          <a:prstGeom prst="rect">
            <a:avLst/>
          </a:prstGeom>
        </p:spPr>
        <p:txBody>
          <a:bodyPr anchor="ctr">
            <a:noAutofit/>
          </a:bodyPr>
          <a:lstStyle>
            <a:lvl1pPr algn="l">
              <a:defRPr sz="2200" b="1" baseline="0">
                <a:solidFill>
                  <a:schemeClr val="tx1"/>
                </a:solidFill>
              </a:defRPr>
            </a:lvl1pPr>
          </a:lstStyle>
          <a:p>
            <a:r>
              <a:rPr lang="en-US" dirty="0"/>
              <a:t>Slide Title</a:t>
            </a:r>
            <a:endParaRPr lang="en-GB" dirty="0"/>
          </a:p>
        </p:txBody>
      </p:sp>
      <p:sp>
        <p:nvSpPr>
          <p:cNvPr id="6" name="Title 1"/>
          <p:cNvSpPr txBox="1">
            <a:spLocks/>
          </p:cNvSpPr>
          <p:nvPr/>
        </p:nvSpPr>
        <p:spPr>
          <a:xfrm rot="5400000">
            <a:off x="-548895" y="536773"/>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FFFFFF">
                    <a:lumMod val="50000"/>
                  </a:srgbClr>
                </a:solidFill>
                <a:latin typeface="Arial" pitchFamily="34" charset="0"/>
                <a:ea typeface="+mn-ea"/>
                <a:cs typeface="Arial" pitchFamily="34" charset="0"/>
              </a:rPr>
              <a:t>Contents</a:t>
            </a:r>
          </a:p>
        </p:txBody>
      </p:sp>
      <p:sp>
        <p:nvSpPr>
          <p:cNvPr id="10" name="Title 1"/>
          <p:cNvSpPr txBox="1">
            <a:spLocks/>
          </p:cNvSpPr>
          <p:nvPr/>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lumMod val="75000"/>
                  </a:srgbClr>
                </a:solidFill>
                <a:latin typeface="Arial" pitchFamily="34" charset="0"/>
                <a:ea typeface="+mn-ea"/>
                <a:cs typeface="Arial" pitchFamily="34" charset="0"/>
              </a:rPr>
              <a:t>Executive summary</a:t>
            </a:r>
          </a:p>
        </p:txBody>
      </p:sp>
      <p:sp>
        <p:nvSpPr>
          <p:cNvPr id="11" name="Title 1"/>
          <p:cNvSpPr txBox="1">
            <a:spLocks/>
          </p:cNvSpPr>
          <p:nvPr/>
        </p:nvSpPr>
        <p:spPr>
          <a:xfrm rot="5400000">
            <a:off x="-540816" y="3313561"/>
            <a:ext cx="1377296"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FFFFFF">
                    <a:lumMod val="50000"/>
                  </a:srgbClr>
                </a:solidFill>
                <a:latin typeface="Arial" pitchFamily="34" charset="0"/>
                <a:ea typeface="+mn-ea"/>
                <a:cs typeface="Arial" pitchFamily="34" charset="0"/>
              </a:rPr>
              <a:t>Media evaluation report</a:t>
            </a:r>
          </a:p>
        </p:txBody>
      </p:sp>
      <p:sp>
        <p:nvSpPr>
          <p:cNvPr id="12" name="Title 1"/>
          <p:cNvSpPr txBox="1">
            <a:spLocks/>
          </p:cNvSpPr>
          <p:nvPr/>
        </p:nvSpPr>
        <p:spPr>
          <a:xfrm rot="5400000">
            <a:off x="-550749" y="4689995"/>
            <a:ext cx="1393860" cy="312035"/>
          </a:xfrm>
          <a:prstGeom prst="rect">
            <a:avLst/>
          </a:prstGeom>
          <a:solidFill>
            <a:srgbClr val="002060"/>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Glossary &amp; methodology</a:t>
            </a:r>
          </a:p>
        </p:txBody>
      </p:sp>
      <p:sp>
        <p:nvSpPr>
          <p:cNvPr id="13" name="Title 1"/>
          <p:cNvSpPr txBox="1">
            <a:spLocks/>
          </p:cNvSpPr>
          <p:nvPr/>
        </p:nvSpPr>
        <p:spPr>
          <a:xfrm rot="5400000">
            <a:off x="-510487" y="6045317"/>
            <a:ext cx="1313336"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lumMod val="75000"/>
                  </a:srgbClr>
                </a:solidFill>
                <a:latin typeface="Arial" pitchFamily="34" charset="0"/>
                <a:ea typeface="+mn-ea"/>
                <a:cs typeface="Arial" pitchFamily="34" charset="0"/>
              </a:rPr>
              <a:t>Barcelona Principles</a:t>
            </a:r>
          </a:p>
        </p:txBody>
      </p:sp>
      <p:sp>
        <p:nvSpPr>
          <p:cNvPr id="8" name="Title 1"/>
          <p:cNvSpPr txBox="1">
            <a:spLocks/>
          </p:cNvSpPr>
          <p:nvPr userDrawn="1"/>
        </p:nvSpPr>
        <p:spPr>
          <a:xfrm rot="5400000">
            <a:off x="-548895" y="536773"/>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Contents</a:t>
            </a:r>
          </a:p>
        </p:txBody>
      </p:sp>
      <p:sp>
        <p:nvSpPr>
          <p:cNvPr id="9" name="Title 1"/>
          <p:cNvSpPr txBox="1">
            <a:spLocks/>
          </p:cNvSpPr>
          <p:nvPr userDrawn="1"/>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Executive summary</a:t>
            </a:r>
          </a:p>
        </p:txBody>
      </p:sp>
      <p:sp>
        <p:nvSpPr>
          <p:cNvPr id="14" name="Title 1"/>
          <p:cNvSpPr txBox="1">
            <a:spLocks/>
          </p:cNvSpPr>
          <p:nvPr userDrawn="1"/>
        </p:nvSpPr>
        <p:spPr>
          <a:xfrm rot="5400000">
            <a:off x="-576821" y="3277556"/>
            <a:ext cx="1449306"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Media evaluation report</a:t>
            </a:r>
          </a:p>
        </p:txBody>
      </p:sp>
      <p:sp>
        <p:nvSpPr>
          <p:cNvPr id="15" name="Title 1"/>
          <p:cNvSpPr txBox="1">
            <a:spLocks/>
          </p:cNvSpPr>
          <p:nvPr userDrawn="1"/>
        </p:nvSpPr>
        <p:spPr>
          <a:xfrm rot="5400000">
            <a:off x="-550749" y="4689995"/>
            <a:ext cx="1393860" cy="312035"/>
          </a:xfrm>
          <a:prstGeom prst="rect">
            <a:avLst/>
          </a:prstGeom>
          <a:solidFill>
            <a:schemeClr val="tx1"/>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Glossary &amp; methodology</a:t>
            </a:r>
          </a:p>
        </p:txBody>
      </p:sp>
      <p:sp>
        <p:nvSpPr>
          <p:cNvPr id="16" name="Title 1"/>
          <p:cNvSpPr txBox="1">
            <a:spLocks/>
          </p:cNvSpPr>
          <p:nvPr userDrawn="1"/>
        </p:nvSpPr>
        <p:spPr>
          <a:xfrm rot="5400000">
            <a:off x="-510487" y="6045317"/>
            <a:ext cx="1313336"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Barcelona Principles</a:t>
            </a:r>
          </a:p>
        </p:txBody>
      </p:sp>
      <p:sp>
        <p:nvSpPr>
          <p:cNvPr id="17" name="Slide Number Placeholder 6"/>
          <p:cNvSpPr txBox="1">
            <a:spLocks/>
          </p:cNvSpPr>
          <p:nvPr userDrawn="1"/>
        </p:nvSpPr>
        <p:spPr>
          <a:xfrm>
            <a:off x="9510971" y="6597354"/>
            <a:ext cx="266566"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pPr eaLnBrk="0" fontAlgn="base" hangingPunct="0">
              <a:lnSpc>
                <a:spcPct val="85000"/>
              </a:lnSpc>
              <a:spcBef>
                <a:spcPct val="0"/>
              </a:spcBef>
              <a:spcAft>
                <a:spcPct val="0"/>
              </a:spcAft>
              <a:defRPr/>
            </a:pPr>
            <a:fld id="{7BCC8D0D-EAEC-449D-9161-023DFF90F2E2}" type="slidenum">
              <a:rPr lang="en-US" kern="1200" smtClean="0">
                <a:solidFill>
                  <a:srgbClr val="1F325E"/>
                </a:solidFill>
                <a:ea typeface="+mn-ea"/>
              </a:rPr>
              <a:pPr eaLnBrk="0" fontAlgn="base" hangingPunct="0">
                <a:lnSpc>
                  <a:spcPct val="85000"/>
                </a:lnSpc>
                <a:spcBef>
                  <a:spcPct val="0"/>
                </a:spcBef>
                <a:spcAft>
                  <a:spcPct val="0"/>
                </a:spcAft>
                <a:defRPr/>
              </a:pPr>
              <a:t>‹#›</a:t>
            </a:fld>
            <a:endParaRPr lang="en-US" kern="1200" dirty="0">
              <a:solidFill>
                <a:srgbClr val="1F325E"/>
              </a:solidFill>
              <a:ea typeface="+mn-ea"/>
            </a:endParaRPr>
          </a:p>
        </p:txBody>
      </p:sp>
      <p:pic>
        <p:nvPicPr>
          <p:cNvPr id="18" name="Picture 2" descr="Displaying Gorkana Color Logo CMYK.jpg"/>
          <p:cNvPicPr>
            <a:picLocks noChangeAspect="1" noChangeArrowheads="1"/>
          </p:cNvPicPr>
          <p:nvPr userDrawn="1"/>
        </p:nvPicPr>
        <p:blipFill>
          <a:blip r:embed="rId2" cstate="print"/>
          <a:srcRect/>
          <a:stretch>
            <a:fillRect/>
          </a:stretch>
        </p:blipFill>
        <p:spPr bwMode="auto">
          <a:xfrm>
            <a:off x="8450933" y="95699"/>
            <a:ext cx="1183839" cy="382745"/>
          </a:xfrm>
          <a:prstGeom prst="rect">
            <a:avLst/>
          </a:prstGeom>
          <a:noFill/>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arcelona Principle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7" y="0"/>
            <a:ext cx="6641835" cy="562074"/>
          </a:xfrm>
          <a:prstGeom prst="rect">
            <a:avLst/>
          </a:prstGeom>
        </p:spPr>
        <p:txBody>
          <a:bodyPr anchor="ctr">
            <a:noAutofit/>
          </a:bodyPr>
          <a:lstStyle>
            <a:lvl1pPr algn="l">
              <a:defRPr sz="2200" b="1" baseline="0">
                <a:solidFill>
                  <a:schemeClr val="tx1"/>
                </a:solidFill>
              </a:defRPr>
            </a:lvl1pPr>
          </a:lstStyle>
          <a:p>
            <a:r>
              <a:rPr lang="en-US" dirty="0"/>
              <a:t>Slide Title</a:t>
            </a:r>
            <a:endParaRPr lang="en-GB" dirty="0"/>
          </a:p>
        </p:txBody>
      </p:sp>
      <p:sp>
        <p:nvSpPr>
          <p:cNvPr id="6" name="Title 1"/>
          <p:cNvSpPr txBox="1">
            <a:spLocks/>
          </p:cNvSpPr>
          <p:nvPr/>
        </p:nvSpPr>
        <p:spPr>
          <a:xfrm rot="5400000">
            <a:off x="-548895" y="536773"/>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FFFFFF">
                    <a:lumMod val="50000"/>
                  </a:srgbClr>
                </a:solidFill>
                <a:latin typeface="Arial" pitchFamily="34" charset="0"/>
                <a:ea typeface="+mn-ea"/>
                <a:cs typeface="Arial" pitchFamily="34" charset="0"/>
              </a:rPr>
              <a:t>Contents</a:t>
            </a:r>
          </a:p>
        </p:txBody>
      </p:sp>
      <p:sp>
        <p:nvSpPr>
          <p:cNvPr id="10" name="Title 1"/>
          <p:cNvSpPr txBox="1">
            <a:spLocks/>
          </p:cNvSpPr>
          <p:nvPr/>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lumMod val="75000"/>
                  </a:srgbClr>
                </a:solidFill>
                <a:latin typeface="Arial" pitchFamily="34" charset="0"/>
                <a:ea typeface="+mn-ea"/>
                <a:cs typeface="Arial" pitchFamily="34" charset="0"/>
              </a:rPr>
              <a:t>Executive summary</a:t>
            </a:r>
          </a:p>
        </p:txBody>
      </p:sp>
      <p:sp>
        <p:nvSpPr>
          <p:cNvPr id="11" name="Title 1"/>
          <p:cNvSpPr txBox="1">
            <a:spLocks/>
          </p:cNvSpPr>
          <p:nvPr/>
        </p:nvSpPr>
        <p:spPr>
          <a:xfrm rot="5400000">
            <a:off x="-540816" y="3313561"/>
            <a:ext cx="1377296"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FFFFFF">
                    <a:lumMod val="50000"/>
                  </a:srgbClr>
                </a:solidFill>
                <a:latin typeface="Arial" pitchFamily="34" charset="0"/>
                <a:ea typeface="+mn-ea"/>
                <a:cs typeface="Arial" pitchFamily="34" charset="0"/>
              </a:rPr>
              <a:t>Media evaluation report</a:t>
            </a:r>
          </a:p>
        </p:txBody>
      </p:sp>
      <p:sp>
        <p:nvSpPr>
          <p:cNvPr id="13" name="Title 1"/>
          <p:cNvSpPr txBox="1">
            <a:spLocks/>
          </p:cNvSpPr>
          <p:nvPr/>
        </p:nvSpPr>
        <p:spPr>
          <a:xfrm rot="5400000">
            <a:off x="-510487" y="6045317"/>
            <a:ext cx="1313336" cy="312035"/>
          </a:xfrm>
          <a:prstGeom prst="rect">
            <a:avLst/>
          </a:prstGeom>
          <a:solidFill>
            <a:srgbClr val="002060"/>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Barcelona Principles</a:t>
            </a:r>
          </a:p>
        </p:txBody>
      </p:sp>
      <p:sp>
        <p:nvSpPr>
          <p:cNvPr id="8" name="Title 1"/>
          <p:cNvSpPr txBox="1">
            <a:spLocks/>
          </p:cNvSpPr>
          <p:nvPr/>
        </p:nvSpPr>
        <p:spPr>
          <a:xfrm rot="5400000">
            <a:off x="-550749" y="4689995"/>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lumMod val="75000"/>
                  </a:srgbClr>
                </a:solidFill>
                <a:latin typeface="Arial" pitchFamily="34" charset="0"/>
                <a:ea typeface="+mn-ea"/>
                <a:cs typeface="Arial" pitchFamily="34" charset="0"/>
              </a:rPr>
              <a:t>Glossary &amp; methodology</a:t>
            </a:r>
          </a:p>
        </p:txBody>
      </p:sp>
      <p:sp>
        <p:nvSpPr>
          <p:cNvPr id="9" name="Title 1"/>
          <p:cNvSpPr txBox="1">
            <a:spLocks/>
          </p:cNvSpPr>
          <p:nvPr userDrawn="1"/>
        </p:nvSpPr>
        <p:spPr>
          <a:xfrm rot="5400000">
            <a:off x="-548895" y="536773"/>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Contents</a:t>
            </a:r>
          </a:p>
        </p:txBody>
      </p:sp>
      <p:sp>
        <p:nvSpPr>
          <p:cNvPr id="12" name="Title 1"/>
          <p:cNvSpPr txBox="1">
            <a:spLocks/>
          </p:cNvSpPr>
          <p:nvPr userDrawn="1"/>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Executive summary</a:t>
            </a:r>
          </a:p>
        </p:txBody>
      </p:sp>
      <p:sp>
        <p:nvSpPr>
          <p:cNvPr id="14" name="Title 1"/>
          <p:cNvSpPr txBox="1">
            <a:spLocks/>
          </p:cNvSpPr>
          <p:nvPr userDrawn="1"/>
        </p:nvSpPr>
        <p:spPr>
          <a:xfrm rot="5400000">
            <a:off x="-558819" y="3295557"/>
            <a:ext cx="1413302"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Media evaluation report</a:t>
            </a:r>
          </a:p>
        </p:txBody>
      </p:sp>
      <p:sp>
        <p:nvSpPr>
          <p:cNvPr id="15" name="Title 1"/>
          <p:cNvSpPr txBox="1">
            <a:spLocks/>
          </p:cNvSpPr>
          <p:nvPr userDrawn="1"/>
        </p:nvSpPr>
        <p:spPr>
          <a:xfrm rot="5400000">
            <a:off x="-510487" y="6045317"/>
            <a:ext cx="1313336" cy="312035"/>
          </a:xfrm>
          <a:prstGeom prst="rect">
            <a:avLst/>
          </a:prstGeom>
          <a:solidFill>
            <a:schemeClr val="tx1"/>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Barcelona Principles</a:t>
            </a:r>
          </a:p>
        </p:txBody>
      </p:sp>
      <p:sp>
        <p:nvSpPr>
          <p:cNvPr id="16" name="Title 1"/>
          <p:cNvSpPr txBox="1">
            <a:spLocks/>
          </p:cNvSpPr>
          <p:nvPr userDrawn="1"/>
        </p:nvSpPr>
        <p:spPr>
          <a:xfrm rot="5400000">
            <a:off x="-550749" y="4689995"/>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Glossary &amp; methodology</a:t>
            </a:r>
          </a:p>
        </p:txBody>
      </p:sp>
      <p:sp>
        <p:nvSpPr>
          <p:cNvPr id="17" name="Slide Number Placeholder 6"/>
          <p:cNvSpPr txBox="1">
            <a:spLocks/>
          </p:cNvSpPr>
          <p:nvPr userDrawn="1"/>
        </p:nvSpPr>
        <p:spPr>
          <a:xfrm>
            <a:off x="9510971" y="6597354"/>
            <a:ext cx="266566"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pPr eaLnBrk="0" fontAlgn="base" hangingPunct="0">
              <a:lnSpc>
                <a:spcPct val="85000"/>
              </a:lnSpc>
              <a:spcBef>
                <a:spcPct val="0"/>
              </a:spcBef>
              <a:spcAft>
                <a:spcPct val="0"/>
              </a:spcAft>
              <a:defRPr/>
            </a:pPr>
            <a:fld id="{7BCC8D0D-EAEC-449D-9161-023DFF90F2E2}" type="slidenum">
              <a:rPr lang="en-US" kern="1200" smtClean="0">
                <a:solidFill>
                  <a:srgbClr val="1F325E"/>
                </a:solidFill>
                <a:ea typeface="+mn-ea"/>
              </a:rPr>
              <a:pPr eaLnBrk="0" fontAlgn="base" hangingPunct="0">
                <a:lnSpc>
                  <a:spcPct val="85000"/>
                </a:lnSpc>
                <a:spcBef>
                  <a:spcPct val="0"/>
                </a:spcBef>
                <a:spcAft>
                  <a:spcPct val="0"/>
                </a:spcAft>
                <a:defRPr/>
              </a:pPr>
              <a:t>‹#›</a:t>
            </a:fld>
            <a:endParaRPr lang="en-US" kern="1200" dirty="0">
              <a:solidFill>
                <a:srgbClr val="1F325E"/>
              </a:solidFill>
              <a:ea typeface="+mn-ea"/>
            </a:endParaRPr>
          </a:p>
        </p:txBody>
      </p:sp>
      <p:pic>
        <p:nvPicPr>
          <p:cNvPr id="18" name="Picture 2" descr="Displaying Gorkana Color Logo CMYK.jpg"/>
          <p:cNvPicPr>
            <a:picLocks noChangeAspect="1" noChangeArrowheads="1"/>
          </p:cNvPicPr>
          <p:nvPr userDrawn="1"/>
        </p:nvPicPr>
        <p:blipFill>
          <a:blip r:embed="rId2" cstate="print"/>
          <a:srcRect/>
          <a:stretch>
            <a:fillRect/>
          </a:stretch>
        </p:blipFill>
        <p:spPr bwMode="auto">
          <a:xfrm>
            <a:off x="8450933" y="95699"/>
            <a:ext cx="1183839" cy="382745"/>
          </a:xfrm>
          <a:prstGeom prst="rect">
            <a:avLst/>
          </a:prstGeom>
          <a:noFill/>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onten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7" y="0"/>
            <a:ext cx="6641835" cy="562074"/>
          </a:xfrm>
          <a:prstGeom prst="rect">
            <a:avLst/>
          </a:prstGeom>
        </p:spPr>
        <p:txBody>
          <a:bodyPr anchor="ctr">
            <a:noAutofit/>
          </a:bodyPr>
          <a:lstStyle>
            <a:lvl1pPr algn="l">
              <a:defRPr sz="2200" b="1" baseline="0">
                <a:solidFill>
                  <a:schemeClr val="tx1"/>
                </a:solidFill>
              </a:defRPr>
            </a:lvl1pPr>
          </a:lstStyle>
          <a:p>
            <a:r>
              <a:rPr lang="en-US" dirty="0"/>
              <a:t>Slide Title</a:t>
            </a:r>
            <a:endParaRPr lang="en-GB" dirty="0"/>
          </a:p>
        </p:txBody>
      </p:sp>
      <p:sp>
        <p:nvSpPr>
          <p:cNvPr id="7" name="Title 1"/>
          <p:cNvSpPr txBox="1">
            <a:spLocks/>
          </p:cNvSpPr>
          <p:nvPr/>
        </p:nvSpPr>
        <p:spPr>
          <a:xfrm rot="5400000">
            <a:off x="-548895" y="536773"/>
            <a:ext cx="1393860" cy="312035"/>
          </a:xfrm>
          <a:prstGeom prst="rect">
            <a:avLst/>
          </a:prstGeom>
          <a:solidFill>
            <a:srgbClr val="002060"/>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Contents</a:t>
            </a:r>
          </a:p>
        </p:txBody>
      </p:sp>
      <p:sp>
        <p:nvSpPr>
          <p:cNvPr id="11" name="Title 1"/>
          <p:cNvSpPr txBox="1">
            <a:spLocks/>
          </p:cNvSpPr>
          <p:nvPr userDrawn="1"/>
        </p:nvSpPr>
        <p:spPr>
          <a:xfrm rot="5400000">
            <a:off x="-704440" y="692318"/>
            <a:ext cx="1704950" cy="312035"/>
          </a:xfrm>
          <a:prstGeom prst="rect">
            <a:avLst/>
          </a:prstGeom>
          <a:solidFill>
            <a:schemeClr val="tx1"/>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Executive summary</a:t>
            </a:r>
          </a:p>
        </p:txBody>
      </p:sp>
      <p:sp>
        <p:nvSpPr>
          <p:cNvPr id="14" name="Title 1"/>
          <p:cNvSpPr txBox="1">
            <a:spLocks/>
          </p:cNvSpPr>
          <p:nvPr userDrawn="1"/>
        </p:nvSpPr>
        <p:spPr>
          <a:xfrm rot="5400000">
            <a:off x="-702318" y="2395196"/>
            <a:ext cx="1700808"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Media evaluation report</a:t>
            </a:r>
          </a:p>
        </p:txBody>
      </p:sp>
      <p:sp>
        <p:nvSpPr>
          <p:cNvPr id="20" name="Title 1"/>
          <p:cNvSpPr txBox="1">
            <a:spLocks/>
          </p:cNvSpPr>
          <p:nvPr userDrawn="1"/>
        </p:nvSpPr>
        <p:spPr>
          <a:xfrm rot="5400000">
            <a:off x="-702318" y="4094003"/>
            <a:ext cx="1700808"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Glossary &amp; methodology</a:t>
            </a:r>
          </a:p>
        </p:txBody>
      </p:sp>
      <p:sp>
        <p:nvSpPr>
          <p:cNvPr id="21" name="Title 1"/>
          <p:cNvSpPr txBox="1">
            <a:spLocks/>
          </p:cNvSpPr>
          <p:nvPr userDrawn="1"/>
        </p:nvSpPr>
        <p:spPr>
          <a:xfrm rot="5400000">
            <a:off x="-732251" y="5821648"/>
            <a:ext cx="1760674"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Barcelona Principles</a:t>
            </a:r>
          </a:p>
        </p:txBody>
      </p:sp>
      <p:pic>
        <p:nvPicPr>
          <p:cNvPr id="8" name="Picture 2" descr="Displaying Gorkana Color Logo CMYK.jpg"/>
          <p:cNvPicPr>
            <a:picLocks noChangeAspect="1" noChangeArrowheads="1"/>
          </p:cNvPicPr>
          <p:nvPr userDrawn="1"/>
        </p:nvPicPr>
        <p:blipFill>
          <a:blip r:embed="rId2" cstate="print"/>
          <a:srcRect/>
          <a:stretch>
            <a:fillRect/>
          </a:stretch>
        </p:blipFill>
        <p:spPr bwMode="auto">
          <a:xfrm>
            <a:off x="8450933" y="95699"/>
            <a:ext cx="1183839" cy="382745"/>
          </a:xfrm>
          <a:prstGeom prst="rect">
            <a:avLst/>
          </a:prstGeom>
          <a:noFill/>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Conten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7" y="0"/>
            <a:ext cx="6641835" cy="562074"/>
          </a:xfrm>
          <a:prstGeom prst="rect">
            <a:avLst/>
          </a:prstGeom>
        </p:spPr>
        <p:txBody>
          <a:bodyPr anchor="ctr">
            <a:noAutofit/>
          </a:bodyPr>
          <a:lstStyle>
            <a:lvl1pPr algn="l">
              <a:defRPr sz="2200" b="1" baseline="0">
                <a:solidFill>
                  <a:schemeClr val="tx1"/>
                </a:solidFill>
              </a:defRPr>
            </a:lvl1pPr>
          </a:lstStyle>
          <a:p>
            <a:r>
              <a:rPr lang="en-US" dirty="0"/>
              <a:t>Slide Title</a:t>
            </a:r>
            <a:endParaRPr lang="en-GB" dirty="0"/>
          </a:p>
        </p:txBody>
      </p:sp>
      <p:sp>
        <p:nvSpPr>
          <p:cNvPr id="7" name="Title 1"/>
          <p:cNvSpPr txBox="1">
            <a:spLocks/>
          </p:cNvSpPr>
          <p:nvPr/>
        </p:nvSpPr>
        <p:spPr>
          <a:xfrm rot="5400000">
            <a:off x="-548895" y="536773"/>
            <a:ext cx="1393860" cy="312035"/>
          </a:xfrm>
          <a:prstGeom prst="rect">
            <a:avLst/>
          </a:prstGeom>
          <a:solidFill>
            <a:srgbClr val="002060"/>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Contents</a:t>
            </a:r>
          </a:p>
        </p:txBody>
      </p:sp>
      <p:sp>
        <p:nvSpPr>
          <p:cNvPr id="11" name="Title 1"/>
          <p:cNvSpPr txBox="1">
            <a:spLocks/>
          </p:cNvSpPr>
          <p:nvPr userDrawn="1"/>
        </p:nvSpPr>
        <p:spPr>
          <a:xfrm rot="5400000">
            <a:off x="-704440" y="692318"/>
            <a:ext cx="170495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Executive summary</a:t>
            </a:r>
          </a:p>
        </p:txBody>
      </p:sp>
      <p:sp>
        <p:nvSpPr>
          <p:cNvPr id="14" name="Title 1"/>
          <p:cNvSpPr txBox="1">
            <a:spLocks/>
          </p:cNvSpPr>
          <p:nvPr userDrawn="1"/>
        </p:nvSpPr>
        <p:spPr>
          <a:xfrm rot="5400000">
            <a:off x="-702318" y="2395196"/>
            <a:ext cx="1700808" cy="312035"/>
          </a:xfrm>
          <a:prstGeom prst="rect">
            <a:avLst/>
          </a:prstGeom>
          <a:solidFill>
            <a:schemeClr val="tx1"/>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Media evaluation report</a:t>
            </a:r>
          </a:p>
        </p:txBody>
      </p:sp>
      <p:sp>
        <p:nvSpPr>
          <p:cNvPr id="20" name="Title 1"/>
          <p:cNvSpPr txBox="1">
            <a:spLocks/>
          </p:cNvSpPr>
          <p:nvPr userDrawn="1"/>
        </p:nvSpPr>
        <p:spPr>
          <a:xfrm rot="5400000">
            <a:off x="-702318" y="4094003"/>
            <a:ext cx="1700808"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Glossary &amp; methodology</a:t>
            </a:r>
          </a:p>
        </p:txBody>
      </p:sp>
      <p:sp>
        <p:nvSpPr>
          <p:cNvPr id="21" name="Title 1"/>
          <p:cNvSpPr txBox="1">
            <a:spLocks/>
          </p:cNvSpPr>
          <p:nvPr userDrawn="1"/>
        </p:nvSpPr>
        <p:spPr>
          <a:xfrm rot="5400000">
            <a:off x="-732251" y="5821648"/>
            <a:ext cx="1760674"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Barcelona Principles</a:t>
            </a:r>
          </a:p>
        </p:txBody>
      </p:sp>
      <p:pic>
        <p:nvPicPr>
          <p:cNvPr id="8" name="Picture 2" descr="Displaying Gorkana Color Logo CMYK.jpg"/>
          <p:cNvPicPr>
            <a:picLocks noChangeAspect="1" noChangeArrowheads="1"/>
          </p:cNvPicPr>
          <p:nvPr userDrawn="1"/>
        </p:nvPicPr>
        <p:blipFill>
          <a:blip r:embed="rId2" cstate="print"/>
          <a:srcRect/>
          <a:stretch>
            <a:fillRect/>
          </a:stretch>
        </p:blipFill>
        <p:spPr bwMode="auto">
          <a:xfrm>
            <a:off x="8450933" y="95699"/>
            <a:ext cx="1183839" cy="382745"/>
          </a:xfrm>
          <a:prstGeom prst="rect">
            <a:avLst/>
          </a:prstGeom>
          <a:noFill/>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Conten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7" y="0"/>
            <a:ext cx="6641835" cy="562074"/>
          </a:xfrm>
          <a:prstGeom prst="rect">
            <a:avLst/>
          </a:prstGeom>
        </p:spPr>
        <p:txBody>
          <a:bodyPr anchor="ctr">
            <a:noAutofit/>
          </a:bodyPr>
          <a:lstStyle>
            <a:lvl1pPr algn="l">
              <a:defRPr sz="2200" b="1" baseline="0">
                <a:solidFill>
                  <a:schemeClr val="tx1"/>
                </a:solidFill>
              </a:defRPr>
            </a:lvl1pPr>
          </a:lstStyle>
          <a:p>
            <a:r>
              <a:rPr lang="en-US" dirty="0"/>
              <a:t>Slide Title</a:t>
            </a:r>
            <a:endParaRPr lang="en-GB" dirty="0"/>
          </a:p>
        </p:txBody>
      </p:sp>
      <p:sp>
        <p:nvSpPr>
          <p:cNvPr id="7" name="Title 1"/>
          <p:cNvSpPr txBox="1">
            <a:spLocks/>
          </p:cNvSpPr>
          <p:nvPr/>
        </p:nvSpPr>
        <p:spPr>
          <a:xfrm rot="5400000">
            <a:off x="-548895" y="536773"/>
            <a:ext cx="1393860" cy="312035"/>
          </a:xfrm>
          <a:prstGeom prst="rect">
            <a:avLst/>
          </a:prstGeom>
          <a:solidFill>
            <a:srgbClr val="002060"/>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Contents</a:t>
            </a:r>
          </a:p>
        </p:txBody>
      </p:sp>
      <p:sp>
        <p:nvSpPr>
          <p:cNvPr id="11" name="Title 1"/>
          <p:cNvSpPr txBox="1">
            <a:spLocks/>
          </p:cNvSpPr>
          <p:nvPr userDrawn="1"/>
        </p:nvSpPr>
        <p:spPr>
          <a:xfrm rot="5400000">
            <a:off x="-704440" y="692318"/>
            <a:ext cx="170495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Executive summary</a:t>
            </a:r>
          </a:p>
        </p:txBody>
      </p:sp>
      <p:sp>
        <p:nvSpPr>
          <p:cNvPr id="14" name="Title 1"/>
          <p:cNvSpPr txBox="1">
            <a:spLocks/>
          </p:cNvSpPr>
          <p:nvPr userDrawn="1"/>
        </p:nvSpPr>
        <p:spPr>
          <a:xfrm rot="5400000">
            <a:off x="-702318" y="2395196"/>
            <a:ext cx="1700808"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Media evaluation report</a:t>
            </a:r>
          </a:p>
        </p:txBody>
      </p:sp>
      <p:sp>
        <p:nvSpPr>
          <p:cNvPr id="20" name="Title 1"/>
          <p:cNvSpPr txBox="1">
            <a:spLocks/>
          </p:cNvSpPr>
          <p:nvPr userDrawn="1"/>
        </p:nvSpPr>
        <p:spPr>
          <a:xfrm rot="5400000">
            <a:off x="-702318" y="4094003"/>
            <a:ext cx="1700808" cy="312035"/>
          </a:xfrm>
          <a:prstGeom prst="rect">
            <a:avLst/>
          </a:prstGeom>
          <a:solidFill>
            <a:schemeClr val="tx1"/>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Glossary &amp; methodology</a:t>
            </a:r>
          </a:p>
        </p:txBody>
      </p:sp>
      <p:sp>
        <p:nvSpPr>
          <p:cNvPr id="21" name="Title 1"/>
          <p:cNvSpPr txBox="1">
            <a:spLocks/>
          </p:cNvSpPr>
          <p:nvPr userDrawn="1"/>
        </p:nvSpPr>
        <p:spPr>
          <a:xfrm rot="5400000">
            <a:off x="-732251" y="5821648"/>
            <a:ext cx="1760674"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Barcelona Principles</a:t>
            </a:r>
          </a:p>
        </p:txBody>
      </p:sp>
      <p:pic>
        <p:nvPicPr>
          <p:cNvPr id="8" name="Picture 2" descr="Displaying Gorkana Color Logo CMYK.jpg"/>
          <p:cNvPicPr>
            <a:picLocks noChangeAspect="1" noChangeArrowheads="1"/>
          </p:cNvPicPr>
          <p:nvPr userDrawn="1"/>
        </p:nvPicPr>
        <p:blipFill>
          <a:blip r:embed="rId2" cstate="print"/>
          <a:srcRect/>
          <a:stretch>
            <a:fillRect/>
          </a:stretch>
        </p:blipFill>
        <p:spPr bwMode="auto">
          <a:xfrm>
            <a:off x="8450933" y="95699"/>
            <a:ext cx="1183839" cy="382745"/>
          </a:xfrm>
          <a:prstGeom prst="rect">
            <a:avLst/>
          </a:prstGeom>
          <a:noFill/>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Conten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7" y="0"/>
            <a:ext cx="6641835" cy="562074"/>
          </a:xfrm>
          <a:prstGeom prst="rect">
            <a:avLst/>
          </a:prstGeom>
        </p:spPr>
        <p:txBody>
          <a:bodyPr anchor="ctr">
            <a:noAutofit/>
          </a:bodyPr>
          <a:lstStyle>
            <a:lvl1pPr algn="l">
              <a:defRPr sz="2200" b="1" baseline="0">
                <a:solidFill>
                  <a:schemeClr val="tx1"/>
                </a:solidFill>
              </a:defRPr>
            </a:lvl1pPr>
          </a:lstStyle>
          <a:p>
            <a:r>
              <a:rPr lang="en-US" dirty="0"/>
              <a:t>Slide Title</a:t>
            </a:r>
            <a:endParaRPr lang="en-GB" dirty="0"/>
          </a:p>
        </p:txBody>
      </p:sp>
      <p:sp>
        <p:nvSpPr>
          <p:cNvPr id="7" name="Title 1"/>
          <p:cNvSpPr txBox="1">
            <a:spLocks/>
          </p:cNvSpPr>
          <p:nvPr/>
        </p:nvSpPr>
        <p:spPr>
          <a:xfrm rot="5400000">
            <a:off x="-548895" y="536773"/>
            <a:ext cx="1393860" cy="312035"/>
          </a:xfrm>
          <a:prstGeom prst="rect">
            <a:avLst/>
          </a:prstGeom>
          <a:solidFill>
            <a:srgbClr val="002060"/>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Contents</a:t>
            </a:r>
          </a:p>
        </p:txBody>
      </p:sp>
      <p:sp>
        <p:nvSpPr>
          <p:cNvPr id="11" name="Title 1"/>
          <p:cNvSpPr txBox="1">
            <a:spLocks/>
          </p:cNvSpPr>
          <p:nvPr userDrawn="1"/>
        </p:nvSpPr>
        <p:spPr>
          <a:xfrm rot="5400000">
            <a:off x="-704440" y="692318"/>
            <a:ext cx="170495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Executive summary</a:t>
            </a:r>
          </a:p>
        </p:txBody>
      </p:sp>
      <p:sp>
        <p:nvSpPr>
          <p:cNvPr id="14" name="Title 1"/>
          <p:cNvSpPr txBox="1">
            <a:spLocks/>
          </p:cNvSpPr>
          <p:nvPr userDrawn="1"/>
        </p:nvSpPr>
        <p:spPr>
          <a:xfrm rot="5400000">
            <a:off x="-702318" y="2395196"/>
            <a:ext cx="1700808"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Media evaluation report</a:t>
            </a:r>
          </a:p>
        </p:txBody>
      </p:sp>
      <p:sp>
        <p:nvSpPr>
          <p:cNvPr id="20" name="Title 1"/>
          <p:cNvSpPr txBox="1">
            <a:spLocks/>
          </p:cNvSpPr>
          <p:nvPr userDrawn="1"/>
        </p:nvSpPr>
        <p:spPr>
          <a:xfrm rot="5400000">
            <a:off x="-702318" y="4094003"/>
            <a:ext cx="1700808"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Glossary &amp; methodology</a:t>
            </a:r>
          </a:p>
        </p:txBody>
      </p:sp>
      <p:sp>
        <p:nvSpPr>
          <p:cNvPr id="21" name="Title 1"/>
          <p:cNvSpPr txBox="1">
            <a:spLocks/>
          </p:cNvSpPr>
          <p:nvPr userDrawn="1"/>
        </p:nvSpPr>
        <p:spPr>
          <a:xfrm rot="5400000">
            <a:off x="-732251" y="5821648"/>
            <a:ext cx="1760674" cy="312035"/>
          </a:xfrm>
          <a:prstGeom prst="rect">
            <a:avLst/>
          </a:prstGeom>
          <a:solidFill>
            <a:schemeClr val="tx1"/>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Barcelona Principles</a:t>
            </a:r>
          </a:p>
        </p:txBody>
      </p:sp>
      <p:pic>
        <p:nvPicPr>
          <p:cNvPr id="8" name="Picture 2" descr="Displaying Gorkana Color Logo CMYK.jpg"/>
          <p:cNvPicPr>
            <a:picLocks noChangeAspect="1" noChangeArrowheads="1"/>
          </p:cNvPicPr>
          <p:nvPr userDrawn="1"/>
        </p:nvPicPr>
        <p:blipFill>
          <a:blip r:embed="rId2" cstate="print"/>
          <a:srcRect/>
          <a:stretch>
            <a:fillRect/>
          </a:stretch>
        </p:blipFill>
        <p:spPr bwMode="auto">
          <a:xfrm>
            <a:off x="8450933" y="95699"/>
            <a:ext cx="1183839" cy="382745"/>
          </a:xfrm>
          <a:prstGeom prst="rect">
            <a:avLst/>
          </a:prstGeom>
          <a:noFill/>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nternational Consumer">
    <p:spTree>
      <p:nvGrpSpPr>
        <p:cNvPr id="1" name=""/>
        <p:cNvGrpSpPr/>
        <p:nvPr/>
      </p:nvGrpSpPr>
      <p:grpSpPr>
        <a:xfrm>
          <a:off x="0" y="0"/>
          <a:ext cx="0" cy="0"/>
          <a:chOff x="0" y="0"/>
          <a:chExt cx="0" cy="0"/>
        </a:xfrm>
      </p:grpSpPr>
      <p:pic>
        <p:nvPicPr>
          <p:cNvPr id="2" name="Picture 1" descr="International-Consumer-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21924"/>
          <a:stretch/>
        </p:blipFill>
        <p:spPr>
          <a:xfrm>
            <a:off x="-1" y="0"/>
            <a:ext cx="9936000" cy="5816600"/>
          </a:xfrm>
          <a:prstGeom prst="rect">
            <a:avLst/>
          </a:prstGeom>
        </p:spPr>
      </p:pic>
      <p:sp>
        <p:nvSpPr>
          <p:cNvPr id="9" name="Text Placeholder 7"/>
          <p:cNvSpPr>
            <a:spLocks noGrp="1"/>
          </p:cNvSpPr>
          <p:nvPr>
            <p:ph type="body" sz="quarter" idx="12" hasCustomPrompt="1"/>
          </p:nvPr>
        </p:nvSpPr>
        <p:spPr>
          <a:xfrm>
            <a:off x="350488" y="6309320"/>
            <a:ext cx="6186687" cy="432048"/>
          </a:xfrm>
        </p:spPr>
        <p:txBody>
          <a:bodyPr>
            <a:noAutofit/>
          </a:bodyPr>
          <a:lstStyle>
            <a:lvl1pPr algn="l">
              <a:buNone/>
              <a:defRPr sz="1600" b="0" baseline="0">
                <a:solidFill>
                  <a:schemeClr val="tx2"/>
                </a:solidFill>
              </a:defRPr>
            </a:lvl1pPr>
          </a:lstStyle>
          <a:p>
            <a:r>
              <a:rPr lang="en-GB" sz="2000" b="1" i="0" dirty="0">
                <a:solidFill>
                  <a:srgbClr val="002060"/>
                </a:solidFill>
              </a:rPr>
              <a:t>Monthly report</a:t>
            </a:r>
          </a:p>
        </p:txBody>
      </p:sp>
      <p:sp>
        <p:nvSpPr>
          <p:cNvPr id="7" name="Text Placeholder 7"/>
          <p:cNvSpPr>
            <a:spLocks noGrp="1"/>
          </p:cNvSpPr>
          <p:nvPr>
            <p:ph type="body" sz="quarter" idx="14" hasCustomPrompt="1"/>
          </p:nvPr>
        </p:nvSpPr>
        <p:spPr>
          <a:xfrm>
            <a:off x="350490" y="5877272"/>
            <a:ext cx="4926546" cy="432048"/>
          </a:xfrm>
        </p:spPr>
        <p:txBody>
          <a:bodyPr>
            <a:noAutofit/>
          </a:bodyPr>
          <a:lstStyle>
            <a:lvl1pPr algn="l">
              <a:buNone/>
              <a:defRPr sz="2400" b="1" baseline="0">
                <a:solidFill>
                  <a:schemeClr val="tx2"/>
                </a:solidFill>
              </a:defRPr>
            </a:lvl1pPr>
          </a:lstStyle>
          <a:p>
            <a:r>
              <a:rPr lang="en-GB" sz="2000" b="1" i="0" dirty="0">
                <a:solidFill>
                  <a:srgbClr val="002060"/>
                </a:solidFill>
              </a:rPr>
              <a:t>Presentation Title</a:t>
            </a:r>
          </a:p>
        </p:txBody>
      </p:sp>
      <p:pic>
        <p:nvPicPr>
          <p:cNvPr id="11" name="Picture 2" descr="Displaying Gorkana White Logo CMYK.png"/>
          <p:cNvPicPr>
            <a:picLocks noChangeAspect="1" noChangeArrowheads="1"/>
          </p:cNvPicPr>
          <p:nvPr userDrawn="1"/>
        </p:nvPicPr>
        <p:blipFill>
          <a:blip r:embed="rId3" cstate="print"/>
          <a:srcRect/>
          <a:stretch>
            <a:fillRect/>
          </a:stretch>
        </p:blipFill>
        <p:spPr bwMode="auto">
          <a:xfrm>
            <a:off x="7667624" y="289061"/>
            <a:ext cx="2004739" cy="663439"/>
          </a:xfrm>
          <a:prstGeom prst="rect">
            <a:avLst/>
          </a:prstGeom>
          <a:noFill/>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UKUS Consumer">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b="21687"/>
          <a:stretch>
            <a:fillRect/>
          </a:stretch>
        </p:blipFill>
        <p:spPr bwMode="auto">
          <a:xfrm>
            <a:off x="0" y="1"/>
            <a:ext cx="9906000" cy="5816599"/>
          </a:xfrm>
          <a:prstGeom prst="rect">
            <a:avLst/>
          </a:prstGeom>
          <a:noFill/>
          <a:ln w="9525">
            <a:noFill/>
            <a:miter lim="800000"/>
            <a:headEnd/>
            <a:tailEnd/>
          </a:ln>
          <a:effectLst/>
        </p:spPr>
      </p:pic>
      <p:sp>
        <p:nvSpPr>
          <p:cNvPr id="7" name="Text Placeholder 7"/>
          <p:cNvSpPr>
            <a:spLocks noGrp="1"/>
          </p:cNvSpPr>
          <p:nvPr>
            <p:ph type="body" sz="quarter" idx="14" hasCustomPrompt="1"/>
          </p:nvPr>
        </p:nvSpPr>
        <p:spPr>
          <a:xfrm>
            <a:off x="350490" y="5877272"/>
            <a:ext cx="4674518" cy="432048"/>
          </a:xfrm>
        </p:spPr>
        <p:txBody>
          <a:bodyPr>
            <a:noAutofit/>
          </a:bodyPr>
          <a:lstStyle>
            <a:lvl1pPr algn="l">
              <a:buNone/>
              <a:defRPr sz="2400" b="1" baseline="0">
                <a:solidFill>
                  <a:schemeClr val="tx2"/>
                </a:solidFill>
              </a:defRPr>
            </a:lvl1pPr>
          </a:lstStyle>
          <a:p>
            <a:r>
              <a:rPr lang="en-GB" sz="2000" b="1" i="0" dirty="0">
                <a:solidFill>
                  <a:srgbClr val="002060"/>
                </a:solidFill>
              </a:rPr>
              <a:t>Presentation Title</a:t>
            </a:r>
          </a:p>
        </p:txBody>
      </p:sp>
      <p:pic>
        <p:nvPicPr>
          <p:cNvPr id="10" name="Picture 2" descr="x:\Marketing\Current Marketing - 2006 onwards\Omar\Gorkana Logo Pack\Gorkana_white_300.png"/>
          <p:cNvPicPr>
            <a:picLocks noChangeAspect="1" noChangeArrowheads="1"/>
          </p:cNvPicPr>
          <p:nvPr/>
        </p:nvPicPr>
        <p:blipFill>
          <a:blip r:embed="rId3" cstate="print"/>
          <a:srcRect/>
          <a:stretch>
            <a:fillRect/>
          </a:stretch>
        </p:blipFill>
        <p:spPr bwMode="auto">
          <a:xfrm>
            <a:off x="7683305" y="309198"/>
            <a:ext cx="1937265" cy="599522"/>
          </a:xfrm>
          <a:prstGeom prst="rect">
            <a:avLst/>
          </a:prstGeom>
          <a:noFill/>
        </p:spPr>
      </p:pic>
      <p:pic>
        <p:nvPicPr>
          <p:cNvPr id="6" name="Picture 2"/>
          <p:cNvPicPr>
            <a:picLocks noChangeAspect="1" noChangeArrowheads="1"/>
          </p:cNvPicPr>
          <p:nvPr userDrawn="1"/>
        </p:nvPicPr>
        <p:blipFill>
          <a:blip r:embed="rId2" cstate="print"/>
          <a:srcRect b="21687"/>
          <a:stretch>
            <a:fillRect/>
          </a:stretch>
        </p:blipFill>
        <p:spPr bwMode="auto">
          <a:xfrm>
            <a:off x="0" y="1"/>
            <a:ext cx="9906000" cy="5816599"/>
          </a:xfrm>
          <a:prstGeom prst="rect">
            <a:avLst/>
          </a:prstGeom>
          <a:noFill/>
          <a:ln w="9525">
            <a:noFill/>
            <a:miter lim="800000"/>
            <a:headEnd/>
            <a:tailEnd/>
          </a:ln>
          <a:effectLst/>
        </p:spPr>
      </p:pic>
      <p:pic>
        <p:nvPicPr>
          <p:cNvPr id="11" name="Picture 2" descr="x:\Marketing\Current Marketing - 2006 onwards\Omar\Gorkana Logo Pack\Gorkana_white_300.png"/>
          <p:cNvPicPr>
            <a:picLocks noChangeAspect="1" noChangeArrowheads="1"/>
          </p:cNvPicPr>
          <p:nvPr userDrawn="1"/>
        </p:nvPicPr>
        <p:blipFill>
          <a:blip r:embed="rId3" cstate="print"/>
          <a:srcRect/>
          <a:stretch>
            <a:fillRect/>
          </a:stretch>
        </p:blipFill>
        <p:spPr bwMode="auto">
          <a:xfrm>
            <a:off x="7683305" y="309198"/>
            <a:ext cx="1937265" cy="599522"/>
          </a:xfrm>
          <a:prstGeom prst="rect">
            <a:avLst/>
          </a:prstGeom>
          <a:noFill/>
        </p:spPr>
      </p:pic>
      <p:sp>
        <p:nvSpPr>
          <p:cNvPr id="12" name="Text Placeholder 7"/>
          <p:cNvSpPr>
            <a:spLocks noGrp="1"/>
          </p:cNvSpPr>
          <p:nvPr>
            <p:ph type="body" sz="quarter" idx="12" hasCustomPrompt="1"/>
          </p:nvPr>
        </p:nvSpPr>
        <p:spPr>
          <a:xfrm>
            <a:off x="350488" y="6309320"/>
            <a:ext cx="6186687" cy="432048"/>
          </a:xfrm>
        </p:spPr>
        <p:txBody>
          <a:bodyPr>
            <a:noAutofit/>
          </a:bodyPr>
          <a:lstStyle>
            <a:lvl1pPr algn="l">
              <a:buNone/>
              <a:defRPr sz="1600" b="0" baseline="0">
                <a:solidFill>
                  <a:schemeClr val="tx2"/>
                </a:solidFill>
              </a:defRPr>
            </a:lvl1pPr>
          </a:lstStyle>
          <a:p>
            <a:r>
              <a:rPr lang="en-GB" sz="2000" b="1" i="0" dirty="0">
                <a:solidFill>
                  <a:srgbClr val="002060"/>
                </a:solidFill>
              </a:rPr>
              <a:t>Monthly report</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ernational Corporate">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b="21687"/>
          <a:stretch>
            <a:fillRect/>
          </a:stretch>
        </p:blipFill>
        <p:spPr bwMode="auto">
          <a:xfrm>
            <a:off x="0" y="0"/>
            <a:ext cx="9906000" cy="5816600"/>
          </a:xfrm>
          <a:prstGeom prst="rect">
            <a:avLst/>
          </a:prstGeom>
          <a:noFill/>
          <a:ln w="9525">
            <a:noFill/>
            <a:miter lim="800000"/>
            <a:headEnd/>
            <a:tailEnd/>
          </a:ln>
          <a:effectLst/>
        </p:spPr>
      </p:pic>
      <p:sp>
        <p:nvSpPr>
          <p:cNvPr id="7" name="Text Placeholder 7"/>
          <p:cNvSpPr>
            <a:spLocks noGrp="1"/>
          </p:cNvSpPr>
          <p:nvPr>
            <p:ph type="body" sz="quarter" idx="14" hasCustomPrompt="1"/>
          </p:nvPr>
        </p:nvSpPr>
        <p:spPr>
          <a:xfrm>
            <a:off x="350490" y="5877272"/>
            <a:ext cx="4962550" cy="432048"/>
          </a:xfrm>
        </p:spPr>
        <p:txBody>
          <a:bodyPr>
            <a:noAutofit/>
          </a:bodyPr>
          <a:lstStyle>
            <a:lvl1pPr algn="l">
              <a:buNone/>
              <a:defRPr sz="2400" b="1" baseline="0">
                <a:solidFill>
                  <a:schemeClr val="tx2"/>
                </a:solidFill>
              </a:defRPr>
            </a:lvl1pPr>
          </a:lstStyle>
          <a:p>
            <a:r>
              <a:rPr lang="en-GB" sz="2000" b="1" i="0" dirty="0">
                <a:solidFill>
                  <a:srgbClr val="002060"/>
                </a:solidFill>
              </a:rPr>
              <a:t>Presentation Title</a:t>
            </a:r>
          </a:p>
        </p:txBody>
      </p:sp>
      <p:pic>
        <p:nvPicPr>
          <p:cNvPr id="10" name="Picture 2" descr="x:\Marketing\Current Marketing - 2006 onwards\Omar\Gorkana Logo Pack\Gorkana_white_300.png"/>
          <p:cNvPicPr>
            <a:picLocks noChangeAspect="1" noChangeArrowheads="1"/>
          </p:cNvPicPr>
          <p:nvPr/>
        </p:nvPicPr>
        <p:blipFill>
          <a:blip r:embed="rId3" cstate="print"/>
          <a:srcRect/>
          <a:stretch>
            <a:fillRect/>
          </a:stretch>
        </p:blipFill>
        <p:spPr bwMode="auto">
          <a:xfrm>
            <a:off x="7683305" y="309198"/>
            <a:ext cx="1937265" cy="599522"/>
          </a:xfrm>
          <a:prstGeom prst="rect">
            <a:avLst/>
          </a:prstGeom>
          <a:noFill/>
        </p:spPr>
      </p:pic>
      <p:pic>
        <p:nvPicPr>
          <p:cNvPr id="6" name="Picture 2"/>
          <p:cNvPicPr>
            <a:picLocks noChangeAspect="1" noChangeArrowheads="1"/>
          </p:cNvPicPr>
          <p:nvPr userDrawn="1"/>
        </p:nvPicPr>
        <p:blipFill>
          <a:blip r:embed="rId2" cstate="print"/>
          <a:srcRect b="21687"/>
          <a:stretch>
            <a:fillRect/>
          </a:stretch>
        </p:blipFill>
        <p:spPr bwMode="auto">
          <a:xfrm>
            <a:off x="0" y="0"/>
            <a:ext cx="9906000" cy="5816600"/>
          </a:xfrm>
          <a:prstGeom prst="rect">
            <a:avLst/>
          </a:prstGeom>
          <a:noFill/>
          <a:ln w="9525">
            <a:noFill/>
            <a:miter lim="800000"/>
            <a:headEnd/>
            <a:tailEnd/>
          </a:ln>
          <a:effectLst/>
        </p:spPr>
      </p:pic>
      <p:pic>
        <p:nvPicPr>
          <p:cNvPr id="8" name="Picture 2" descr="x:\Marketing\Current Marketing - 2006 onwards\Omar\Gorkana Logo Pack\Gorkana_white_300.png"/>
          <p:cNvPicPr>
            <a:picLocks noChangeAspect="1" noChangeArrowheads="1"/>
          </p:cNvPicPr>
          <p:nvPr userDrawn="1"/>
        </p:nvPicPr>
        <p:blipFill>
          <a:blip r:embed="rId3" cstate="print"/>
          <a:srcRect/>
          <a:stretch>
            <a:fillRect/>
          </a:stretch>
        </p:blipFill>
        <p:spPr bwMode="auto">
          <a:xfrm>
            <a:off x="7683305" y="309198"/>
            <a:ext cx="1937265" cy="599522"/>
          </a:xfrm>
          <a:prstGeom prst="rect">
            <a:avLst/>
          </a:prstGeom>
          <a:noFill/>
        </p:spPr>
      </p:pic>
      <p:sp>
        <p:nvSpPr>
          <p:cNvPr id="11" name="Text Placeholder 7"/>
          <p:cNvSpPr>
            <a:spLocks noGrp="1"/>
          </p:cNvSpPr>
          <p:nvPr>
            <p:ph type="body" sz="quarter" idx="12" hasCustomPrompt="1"/>
          </p:nvPr>
        </p:nvSpPr>
        <p:spPr>
          <a:xfrm>
            <a:off x="350488" y="6309320"/>
            <a:ext cx="6186687" cy="432048"/>
          </a:xfrm>
        </p:spPr>
        <p:txBody>
          <a:bodyPr>
            <a:noAutofit/>
          </a:bodyPr>
          <a:lstStyle>
            <a:lvl1pPr algn="l">
              <a:buNone/>
              <a:defRPr sz="1600" b="0" baseline="0">
                <a:solidFill>
                  <a:schemeClr val="tx2"/>
                </a:solidFill>
              </a:defRPr>
            </a:lvl1pPr>
          </a:lstStyle>
          <a:p>
            <a:r>
              <a:rPr lang="en-GB" sz="2000" b="1" i="0" dirty="0">
                <a:solidFill>
                  <a:srgbClr val="002060"/>
                </a:solidFill>
              </a:rPr>
              <a:t>Monthly report</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UKUS Corporate">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cstate="print"/>
          <a:srcRect b="21667"/>
          <a:stretch>
            <a:fillRect/>
          </a:stretch>
        </p:blipFill>
        <p:spPr bwMode="auto">
          <a:xfrm>
            <a:off x="0" y="1"/>
            <a:ext cx="9903434" cy="5816599"/>
          </a:xfrm>
          <a:prstGeom prst="rect">
            <a:avLst/>
          </a:prstGeom>
          <a:noFill/>
          <a:ln w="9525">
            <a:noFill/>
            <a:miter lim="800000"/>
            <a:headEnd/>
            <a:tailEnd/>
          </a:ln>
          <a:effectLst/>
        </p:spPr>
      </p:pic>
      <p:sp>
        <p:nvSpPr>
          <p:cNvPr id="7" name="Text Placeholder 7"/>
          <p:cNvSpPr>
            <a:spLocks noGrp="1"/>
          </p:cNvSpPr>
          <p:nvPr>
            <p:ph type="body" sz="quarter" idx="14" hasCustomPrompt="1"/>
          </p:nvPr>
        </p:nvSpPr>
        <p:spPr>
          <a:xfrm>
            <a:off x="350490" y="5877272"/>
            <a:ext cx="5034558" cy="432048"/>
          </a:xfrm>
        </p:spPr>
        <p:txBody>
          <a:bodyPr>
            <a:noAutofit/>
          </a:bodyPr>
          <a:lstStyle>
            <a:lvl1pPr algn="l">
              <a:buNone/>
              <a:defRPr sz="2400" b="1" baseline="0">
                <a:solidFill>
                  <a:schemeClr val="tx2"/>
                </a:solidFill>
              </a:defRPr>
            </a:lvl1pPr>
          </a:lstStyle>
          <a:p>
            <a:r>
              <a:rPr lang="en-GB" sz="2000" b="1" i="0" dirty="0">
                <a:solidFill>
                  <a:srgbClr val="002060"/>
                </a:solidFill>
              </a:rPr>
              <a:t>Presentation Title</a:t>
            </a:r>
          </a:p>
        </p:txBody>
      </p:sp>
      <p:pic>
        <p:nvPicPr>
          <p:cNvPr id="10" name="Picture 2" descr="x:\Marketing\Current Marketing - 2006 onwards\Omar\Gorkana Logo Pack\Gorkana_white_300.png"/>
          <p:cNvPicPr>
            <a:picLocks noChangeAspect="1" noChangeArrowheads="1"/>
          </p:cNvPicPr>
          <p:nvPr/>
        </p:nvPicPr>
        <p:blipFill>
          <a:blip r:embed="rId3" cstate="print"/>
          <a:srcRect/>
          <a:stretch>
            <a:fillRect/>
          </a:stretch>
        </p:blipFill>
        <p:spPr bwMode="auto">
          <a:xfrm>
            <a:off x="7683305" y="309198"/>
            <a:ext cx="1937265" cy="599522"/>
          </a:xfrm>
          <a:prstGeom prst="rect">
            <a:avLst/>
          </a:prstGeom>
          <a:noFill/>
        </p:spPr>
      </p:pic>
      <p:pic>
        <p:nvPicPr>
          <p:cNvPr id="6" name="Picture 3"/>
          <p:cNvPicPr>
            <a:picLocks noChangeAspect="1" noChangeArrowheads="1"/>
          </p:cNvPicPr>
          <p:nvPr userDrawn="1"/>
        </p:nvPicPr>
        <p:blipFill>
          <a:blip r:embed="rId2" cstate="print"/>
          <a:srcRect b="21667"/>
          <a:stretch>
            <a:fillRect/>
          </a:stretch>
        </p:blipFill>
        <p:spPr bwMode="auto">
          <a:xfrm>
            <a:off x="0" y="1"/>
            <a:ext cx="9903434" cy="5816599"/>
          </a:xfrm>
          <a:prstGeom prst="rect">
            <a:avLst/>
          </a:prstGeom>
          <a:noFill/>
          <a:ln w="9525">
            <a:noFill/>
            <a:miter lim="800000"/>
            <a:headEnd/>
            <a:tailEnd/>
          </a:ln>
          <a:effectLst/>
        </p:spPr>
      </p:pic>
      <p:pic>
        <p:nvPicPr>
          <p:cNvPr id="8" name="Picture 2" descr="x:\Marketing\Current Marketing - 2006 onwards\Omar\Gorkana Logo Pack\Gorkana_white_300.png"/>
          <p:cNvPicPr>
            <a:picLocks noChangeAspect="1" noChangeArrowheads="1"/>
          </p:cNvPicPr>
          <p:nvPr userDrawn="1"/>
        </p:nvPicPr>
        <p:blipFill>
          <a:blip r:embed="rId3" cstate="print"/>
          <a:srcRect/>
          <a:stretch>
            <a:fillRect/>
          </a:stretch>
        </p:blipFill>
        <p:spPr bwMode="auto">
          <a:xfrm>
            <a:off x="7683305" y="309198"/>
            <a:ext cx="1937265" cy="599522"/>
          </a:xfrm>
          <a:prstGeom prst="rect">
            <a:avLst/>
          </a:prstGeom>
          <a:noFill/>
        </p:spPr>
      </p:pic>
      <p:sp>
        <p:nvSpPr>
          <p:cNvPr id="11" name="Text Placeholder 7"/>
          <p:cNvSpPr>
            <a:spLocks noGrp="1"/>
          </p:cNvSpPr>
          <p:nvPr>
            <p:ph type="body" sz="quarter" idx="12" hasCustomPrompt="1"/>
          </p:nvPr>
        </p:nvSpPr>
        <p:spPr>
          <a:xfrm>
            <a:off x="350488" y="6309320"/>
            <a:ext cx="6186687" cy="432048"/>
          </a:xfrm>
        </p:spPr>
        <p:txBody>
          <a:bodyPr>
            <a:noAutofit/>
          </a:bodyPr>
          <a:lstStyle>
            <a:lvl1pPr algn="l">
              <a:buNone/>
              <a:defRPr sz="1600" b="0" baseline="0">
                <a:solidFill>
                  <a:schemeClr val="tx2"/>
                </a:solidFill>
              </a:defRPr>
            </a:lvl1pPr>
          </a:lstStyle>
          <a:p>
            <a:r>
              <a:rPr lang="en-GB" sz="2000" b="1" i="0" dirty="0">
                <a:solidFill>
                  <a:srgbClr val="002060"/>
                </a:solidFill>
              </a:rPr>
              <a:t>Monthly report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ype">
    <p:spTree>
      <p:nvGrpSpPr>
        <p:cNvPr id="1" name=""/>
        <p:cNvGrpSpPr/>
        <p:nvPr/>
      </p:nvGrpSpPr>
      <p:grpSpPr>
        <a:xfrm>
          <a:off x="0" y="0"/>
          <a:ext cx="0" cy="0"/>
          <a:chOff x="0" y="0"/>
          <a:chExt cx="0" cy="0"/>
        </a:xfrm>
      </p:grpSpPr>
      <p:sp>
        <p:nvSpPr>
          <p:cNvPr id="14" name="Rectangle 13"/>
          <p:cNvSpPr/>
          <p:nvPr userDrawn="1"/>
        </p:nvSpPr>
        <p:spPr>
          <a:xfrm>
            <a:off x="0" y="1"/>
            <a:ext cx="9906000" cy="1063625"/>
          </a:xfrm>
          <a:prstGeom prst="rect">
            <a:avLst/>
          </a:prstGeom>
          <a:solidFill>
            <a:srgbClr val="0C6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2064"/>
            <a:endParaRPr lang="en-US" sz="2000" kern="1200">
              <a:solidFill>
                <a:srgbClr val="FFFFFF"/>
              </a:solidFill>
            </a:endParaRPr>
          </a:p>
        </p:txBody>
      </p:sp>
      <p:sp>
        <p:nvSpPr>
          <p:cNvPr id="16" name="Rectangle 15"/>
          <p:cNvSpPr/>
          <p:nvPr userDrawn="1"/>
        </p:nvSpPr>
        <p:spPr>
          <a:xfrm rot="2751895">
            <a:off x="4765149" y="582593"/>
            <a:ext cx="609599" cy="698235"/>
          </a:xfrm>
          <a:prstGeom prst="rect">
            <a:avLst/>
          </a:prstGeom>
          <a:solidFill>
            <a:srgbClr val="0C6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2064"/>
            <a:endParaRPr lang="en-US" sz="2000" kern="1200">
              <a:solidFill>
                <a:srgbClr val="FFFFFF"/>
              </a:solidFill>
            </a:endParaRPr>
          </a:p>
        </p:txBody>
      </p:sp>
      <p:sp>
        <p:nvSpPr>
          <p:cNvPr id="15" name="Text Placeholder 14"/>
          <p:cNvSpPr>
            <a:spLocks noGrp="1"/>
          </p:cNvSpPr>
          <p:nvPr>
            <p:ph type="body" sz="quarter" idx="10"/>
          </p:nvPr>
        </p:nvSpPr>
        <p:spPr>
          <a:xfrm>
            <a:off x="495300" y="1661886"/>
            <a:ext cx="8915400" cy="4172178"/>
          </a:xfrm>
          <a:prstGeom prst="rect">
            <a:avLst/>
          </a:prstGeom>
        </p:spPr>
        <p:txBody>
          <a:bodyPr vert="horz" lIns="102413" tIns="51206" rIns="102413" bIns="51206"/>
          <a:lstStyle>
            <a:lvl1pPr>
              <a:buClr>
                <a:srgbClr val="F15D2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1"/>
          </p:nvPr>
        </p:nvSpPr>
        <p:spPr/>
        <p:txBody>
          <a:bodyPr/>
          <a:lstStyle/>
          <a:p>
            <a:fld id="{6A8CB63F-0B7C-CC4A-894A-79575A24862B}" type="slidenum">
              <a:rPr lang="en-US" smtClean="0">
                <a:solidFill>
                  <a:srgbClr val="4F4F4F">
                    <a:tint val="75000"/>
                  </a:srgbClr>
                </a:solidFill>
              </a:rPr>
              <a:pPr/>
              <a:t>‹#›</a:t>
            </a:fld>
            <a:endParaRPr lang="en-US">
              <a:solidFill>
                <a:srgbClr val="4F4F4F">
                  <a:tint val="75000"/>
                </a:srgbClr>
              </a:solidFill>
            </a:endParaRPr>
          </a:p>
        </p:txBody>
      </p:sp>
      <p:sp>
        <p:nvSpPr>
          <p:cNvPr id="19" name="Title Placeholder 1"/>
          <p:cNvSpPr>
            <a:spLocks noGrp="1"/>
          </p:cNvSpPr>
          <p:nvPr>
            <p:ph type="title"/>
          </p:nvPr>
        </p:nvSpPr>
        <p:spPr>
          <a:xfrm>
            <a:off x="495300" y="151269"/>
            <a:ext cx="8915400" cy="780440"/>
          </a:xfrm>
          <a:prstGeom prst="rect">
            <a:avLst/>
          </a:prstGeom>
        </p:spPr>
        <p:txBody>
          <a:bodyPr vert="horz" lIns="102413" tIns="51206" rIns="102413" bIns="51206" rtlCol="0" anchor="ctr">
            <a:normAutofit/>
          </a:bodyPr>
          <a:lstStyle/>
          <a:p>
            <a:r>
              <a:rPr lang="en-US" dirty="0"/>
              <a:t>Click to edit Master title style</a:t>
            </a:r>
          </a:p>
        </p:txBody>
      </p:sp>
      <p:pic>
        <p:nvPicPr>
          <p:cNvPr id="8" name="Picture 7" descr="CISION_LOGO_NO_TAGLIN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5000" y="6438080"/>
            <a:ext cx="1386151" cy="283397"/>
          </a:xfrm>
          <a:prstGeom prst="rect">
            <a:avLst/>
          </a:prstGeom>
        </p:spPr>
      </p:pic>
    </p:spTree>
    <p:extLst>
      <p:ext uri="{BB962C8B-B14F-4D97-AF65-F5344CB8AC3E}">
        <p14:creationId xmlns:p14="http://schemas.microsoft.com/office/powerpoint/2010/main" val="17849446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cial">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b="21667"/>
          <a:stretch>
            <a:fillRect/>
          </a:stretch>
        </p:blipFill>
        <p:spPr bwMode="auto">
          <a:xfrm>
            <a:off x="0" y="1"/>
            <a:ext cx="9903434" cy="5816599"/>
          </a:xfrm>
          <a:prstGeom prst="rect">
            <a:avLst/>
          </a:prstGeom>
          <a:noFill/>
          <a:ln w="9525">
            <a:noFill/>
            <a:miter lim="800000"/>
            <a:headEnd/>
            <a:tailEnd/>
          </a:ln>
          <a:effectLst/>
        </p:spPr>
      </p:pic>
      <p:sp>
        <p:nvSpPr>
          <p:cNvPr id="7" name="Text Placeholder 7"/>
          <p:cNvSpPr>
            <a:spLocks noGrp="1"/>
          </p:cNvSpPr>
          <p:nvPr>
            <p:ph type="body" sz="quarter" idx="14" hasCustomPrompt="1"/>
          </p:nvPr>
        </p:nvSpPr>
        <p:spPr>
          <a:xfrm>
            <a:off x="350490" y="5877272"/>
            <a:ext cx="5142570" cy="432048"/>
          </a:xfrm>
        </p:spPr>
        <p:txBody>
          <a:bodyPr>
            <a:noAutofit/>
          </a:bodyPr>
          <a:lstStyle>
            <a:lvl1pPr algn="l">
              <a:buNone/>
              <a:defRPr sz="2400" b="1" baseline="0">
                <a:solidFill>
                  <a:schemeClr val="tx2"/>
                </a:solidFill>
              </a:defRPr>
            </a:lvl1pPr>
          </a:lstStyle>
          <a:p>
            <a:r>
              <a:rPr lang="en-GB" sz="2000" b="1" i="0" dirty="0">
                <a:solidFill>
                  <a:srgbClr val="002060"/>
                </a:solidFill>
              </a:rPr>
              <a:t>Presentation Title</a:t>
            </a:r>
          </a:p>
        </p:txBody>
      </p:sp>
      <p:pic>
        <p:nvPicPr>
          <p:cNvPr id="10" name="Picture 2" descr="x:\Marketing\Current Marketing - 2006 onwards\Omar\Gorkana Logo Pack\Gorkana_white_300.png"/>
          <p:cNvPicPr>
            <a:picLocks noChangeAspect="1" noChangeArrowheads="1"/>
          </p:cNvPicPr>
          <p:nvPr/>
        </p:nvPicPr>
        <p:blipFill>
          <a:blip r:embed="rId3" cstate="print"/>
          <a:srcRect/>
          <a:stretch>
            <a:fillRect/>
          </a:stretch>
        </p:blipFill>
        <p:spPr bwMode="auto">
          <a:xfrm>
            <a:off x="7683305" y="309198"/>
            <a:ext cx="1937265" cy="599522"/>
          </a:xfrm>
          <a:prstGeom prst="rect">
            <a:avLst/>
          </a:prstGeom>
          <a:noFill/>
        </p:spPr>
      </p:pic>
      <p:pic>
        <p:nvPicPr>
          <p:cNvPr id="6" name="Picture 2"/>
          <p:cNvPicPr>
            <a:picLocks noChangeAspect="1" noChangeArrowheads="1"/>
          </p:cNvPicPr>
          <p:nvPr userDrawn="1"/>
        </p:nvPicPr>
        <p:blipFill>
          <a:blip r:embed="rId2" cstate="print"/>
          <a:srcRect b="21667"/>
          <a:stretch>
            <a:fillRect/>
          </a:stretch>
        </p:blipFill>
        <p:spPr bwMode="auto">
          <a:xfrm>
            <a:off x="0" y="1"/>
            <a:ext cx="9903434" cy="5816599"/>
          </a:xfrm>
          <a:prstGeom prst="rect">
            <a:avLst/>
          </a:prstGeom>
          <a:noFill/>
          <a:ln w="9525">
            <a:noFill/>
            <a:miter lim="800000"/>
            <a:headEnd/>
            <a:tailEnd/>
          </a:ln>
          <a:effectLst/>
        </p:spPr>
      </p:pic>
      <p:pic>
        <p:nvPicPr>
          <p:cNvPr id="8" name="Picture 2" descr="x:\Marketing\Current Marketing - 2006 onwards\Omar\Gorkana Logo Pack\Gorkana_white_300.png"/>
          <p:cNvPicPr>
            <a:picLocks noChangeAspect="1" noChangeArrowheads="1"/>
          </p:cNvPicPr>
          <p:nvPr userDrawn="1"/>
        </p:nvPicPr>
        <p:blipFill>
          <a:blip r:embed="rId3" cstate="print"/>
          <a:srcRect/>
          <a:stretch>
            <a:fillRect/>
          </a:stretch>
        </p:blipFill>
        <p:spPr bwMode="auto">
          <a:xfrm>
            <a:off x="7683305" y="309198"/>
            <a:ext cx="1937265" cy="599522"/>
          </a:xfrm>
          <a:prstGeom prst="rect">
            <a:avLst/>
          </a:prstGeom>
          <a:noFill/>
        </p:spPr>
      </p:pic>
      <p:sp>
        <p:nvSpPr>
          <p:cNvPr id="11" name="Text Placeholder 7"/>
          <p:cNvSpPr>
            <a:spLocks noGrp="1"/>
          </p:cNvSpPr>
          <p:nvPr>
            <p:ph type="body" sz="quarter" idx="12" hasCustomPrompt="1"/>
          </p:nvPr>
        </p:nvSpPr>
        <p:spPr>
          <a:xfrm>
            <a:off x="350488" y="6309320"/>
            <a:ext cx="6186687" cy="432048"/>
          </a:xfrm>
        </p:spPr>
        <p:txBody>
          <a:bodyPr>
            <a:noAutofit/>
          </a:bodyPr>
          <a:lstStyle>
            <a:lvl1pPr algn="l">
              <a:buNone/>
              <a:defRPr sz="1600" b="0" baseline="0">
                <a:solidFill>
                  <a:schemeClr val="tx2"/>
                </a:solidFill>
              </a:defRPr>
            </a:lvl1pPr>
          </a:lstStyle>
          <a:p>
            <a:r>
              <a:rPr lang="en-GB" sz="2000" b="1" i="0" dirty="0">
                <a:solidFill>
                  <a:srgbClr val="002060"/>
                </a:solidFill>
              </a:rPr>
              <a:t>Monthly report</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onten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6" y="0"/>
            <a:ext cx="6641835" cy="562074"/>
          </a:xfrm>
          <a:prstGeom prst="rect">
            <a:avLst/>
          </a:prstGeom>
        </p:spPr>
        <p:txBody>
          <a:bodyPr anchor="ctr">
            <a:noAutofit/>
          </a:bodyPr>
          <a:lstStyle>
            <a:lvl1pPr algn="l">
              <a:defRPr sz="2200" b="1" baseline="0">
                <a:solidFill>
                  <a:schemeClr val="tx1"/>
                </a:solidFill>
              </a:defRPr>
            </a:lvl1pPr>
          </a:lstStyle>
          <a:p>
            <a:r>
              <a:rPr lang="en-US" dirty="0"/>
              <a:t>Slide Title</a:t>
            </a:r>
            <a:endParaRPr lang="en-GB" dirty="0"/>
          </a:p>
        </p:txBody>
      </p:sp>
      <p:sp>
        <p:nvSpPr>
          <p:cNvPr id="7" name="Title 1"/>
          <p:cNvSpPr txBox="1">
            <a:spLocks/>
          </p:cNvSpPr>
          <p:nvPr/>
        </p:nvSpPr>
        <p:spPr>
          <a:xfrm rot="5400000">
            <a:off x="-548895" y="536772"/>
            <a:ext cx="1393860" cy="312035"/>
          </a:xfrm>
          <a:prstGeom prst="rect">
            <a:avLst/>
          </a:prstGeom>
          <a:solidFill>
            <a:srgbClr val="002060"/>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Contents</a:t>
            </a:r>
          </a:p>
        </p:txBody>
      </p:sp>
      <p:sp>
        <p:nvSpPr>
          <p:cNvPr id="8" name="Title 1"/>
          <p:cNvSpPr txBox="1">
            <a:spLocks/>
          </p:cNvSpPr>
          <p:nvPr/>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lumMod val="75000"/>
                  </a:srgbClr>
                </a:solidFill>
                <a:latin typeface="Arial" pitchFamily="34" charset="0"/>
                <a:ea typeface="+mn-ea"/>
                <a:cs typeface="Arial" pitchFamily="34" charset="0"/>
              </a:rPr>
              <a:t>Executive summary</a:t>
            </a:r>
          </a:p>
        </p:txBody>
      </p:sp>
      <p:sp>
        <p:nvSpPr>
          <p:cNvPr id="9" name="Title 1"/>
          <p:cNvSpPr txBox="1">
            <a:spLocks/>
          </p:cNvSpPr>
          <p:nvPr/>
        </p:nvSpPr>
        <p:spPr>
          <a:xfrm rot="5400000">
            <a:off x="-540816" y="3313560"/>
            <a:ext cx="1377296"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lumMod val="75000"/>
                  </a:srgbClr>
                </a:solidFill>
                <a:latin typeface="Arial" pitchFamily="34" charset="0"/>
                <a:ea typeface="+mn-ea"/>
                <a:cs typeface="Arial" pitchFamily="34" charset="0"/>
              </a:rPr>
              <a:t>Media evaluation report</a:t>
            </a:r>
          </a:p>
        </p:txBody>
      </p:sp>
      <p:sp>
        <p:nvSpPr>
          <p:cNvPr id="12" name="Title 1"/>
          <p:cNvSpPr txBox="1">
            <a:spLocks/>
          </p:cNvSpPr>
          <p:nvPr/>
        </p:nvSpPr>
        <p:spPr>
          <a:xfrm rot="5400000">
            <a:off x="-510487" y="6045316"/>
            <a:ext cx="1313336"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lumMod val="75000"/>
                  </a:srgbClr>
                </a:solidFill>
                <a:latin typeface="Arial" pitchFamily="34" charset="0"/>
                <a:ea typeface="+mn-ea"/>
                <a:cs typeface="Arial" pitchFamily="34" charset="0"/>
              </a:rPr>
              <a:t>Barcelona Principles</a:t>
            </a:r>
          </a:p>
        </p:txBody>
      </p:sp>
      <p:sp>
        <p:nvSpPr>
          <p:cNvPr id="10" name="Title 1"/>
          <p:cNvSpPr txBox="1">
            <a:spLocks/>
          </p:cNvSpPr>
          <p:nvPr/>
        </p:nvSpPr>
        <p:spPr>
          <a:xfrm rot="5400000">
            <a:off x="-550749" y="4689994"/>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lumMod val="75000"/>
                  </a:srgbClr>
                </a:solidFill>
                <a:latin typeface="Arial" pitchFamily="34" charset="0"/>
                <a:ea typeface="+mn-ea"/>
                <a:cs typeface="Arial" pitchFamily="34" charset="0"/>
              </a:rPr>
              <a:t>Glossary &amp; methodology</a:t>
            </a:r>
          </a:p>
        </p:txBody>
      </p:sp>
      <p:sp>
        <p:nvSpPr>
          <p:cNvPr id="11" name="Title 1"/>
          <p:cNvSpPr txBox="1">
            <a:spLocks/>
          </p:cNvSpPr>
          <p:nvPr userDrawn="1"/>
        </p:nvSpPr>
        <p:spPr>
          <a:xfrm rot="5400000">
            <a:off x="-548895" y="536772"/>
            <a:ext cx="1393860" cy="312035"/>
          </a:xfrm>
          <a:prstGeom prst="rect">
            <a:avLst/>
          </a:prstGeom>
          <a:solidFill>
            <a:schemeClr val="tx1"/>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Contents</a:t>
            </a:r>
          </a:p>
        </p:txBody>
      </p:sp>
      <p:sp>
        <p:nvSpPr>
          <p:cNvPr id="13" name="Title 1"/>
          <p:cNvSpPr txBox="1">
            <a:spLocks/>
          </p:cNvSpPr>
          <p:nvPr userDrawn="1"/>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Executive summary</a:t>
            </a:r>
          </a:p>
        </p:txBody>
      </p:sp>
      <p:sp>
        <p:nvSpPr>
          <p:cNvPr id="14" name="Title 1"/>
          <p:cNvSpPr txBox="1">
            <a:spLocks/>
          </p:cNvSpPr>
          <p:nvPr userDrawn="1"/>
        </p:nvSpPr>
        <p:spPr>
          <a:xfrm rot="5400000">
            <a:off x="-576821" y="3277555"/>
            <a:ext cx="1449306"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Media evaluation report</a:t>
            </a:r>
          </a:p>
        </p:txBody>
      </p:sp>
      <p:sp>
        <p:nvSpPr>
          <p:cNvPr id="15" name="Title 1"/>
          <p:cNvSpPr txBox="1">
            <a:spLocks/>
          </p:cNvSpPr>
          <p:nvPr userDrawn="1"/>
        </p:nvSpPr>
        <p:spPr>
          <a:xfrm rot="5400000">
            <a:off x="-542206" y="6013597"/>
            <a:ext cx="1376774"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Barcelona Principles</a:t>
            </a:r>
          </a:p>
        </p:txBody>
      </p:sp>
      <p:sp>
        <p:nvSpPr>
          <p:cNvPr id="16" name="Title 1"/>
          <p:cNvSpPr txBox="1">
            <a:spLocks/>
          </p:cNvSpPr>
          <p:nvPr userDrawn="1"/>
        </p:nvSpPr>
        <p:spPr>
          <a:xfrm rot="5400000">
            <a:off x="-550749" y="4689994"/>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Glossary &amp; methodology</a:t>
            </a:r>
          </a:p>
        </p:txBody>
      </p:sp>
      <p:pic>
        <p:nvPicPr>
          <p:cNvPr id="17" name="Picture 2" descr="Displaying Gorkana Color Logo CMYK.jpg"/>
          <p:cNvPicPr>
            <a:picLocks noChangeAspect="1" noChangeArrowheads="1"/>
          </p:cNvPicPr>
          <p:nvPr userDrawn="1"/>
        </p:nvPicPr>
        <p:blipFill>
          <a:blip r:embed="rId2" cstate="print"/>
          <a:srcRect/>
          <a:stretch>
            <a:fillRect/>
          </a:stretch>
        </p:blipFill>
        <p:spPr bwMode="auto">
          <a:xfrm>
            <a:off x="8450932" y="95697"/>
            <a:ext cx="1183839" cy="382745"/>
          </a:xfrm>
          <a:prstGeom prst="rect">
            <a:avLst/>
          </a:prstGeom>
          <a:noFill/>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Exec Summar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6" y="0"/>
            <a:ext cx="6641835" cy="562074"/>
          </a:xfrm>
          <a:prstGeom prst="rect">
            <a:avLst/>
          </a:prstGeom>
        </p:spPr>
        <p:txBody>
          <a:bodyPr anchor="ctr">
            <a:noAutofit/>
          </a:bodyPr>
          <a:lstStyle>
            <a:lvl1pPr algn="l">
              <a:defRPr sz="2200" b="1" baseline="0">
                <a:solidFill>
                  <a:schemeClr val="tx1"/>
                </a:solidFill>
              </a:defRPr>
            </a:lvl1pPr>
          </a:lstStyle>
          <a:p>
            <a:r>
              <a:rPr lang="en-US" dirty="0"/>
              <a:t>Slide Title</a:t>
            </a:r>
            <a:endParaRPr lang="en-GB" dirty="0"/>
          </a:p>
        </p:txBody>
      </p:sp>
      <p:sp>
        <p:nvSpPr>
          <p:cNvPr id="6" name="Title 1"/>
          <p:cNvSpPr txBox="1">
            <a:spLocks/>
          </p:cNvSpPr>
          <p:nvPr/>
        </p:nvSpPr>
        <p:spPr>
          <a:xfrm rot="5400000">
            <a:off x="-548895" y="536772"/>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FFFFFF">
                    <a:lumMod val="50000"/>
                  </a:srgbClr>
                </a:solidFill>
                <a:latin typeface="Arial" pitchFamily="34" charset="0"/>
                <a:ea typeface="+mn-ea"/>
                <a:cs typeface="Arial" pitchFamily="34" charset="0"/>
              </a:rPr>
              <a:t>Contents</a:t>
            </a:r>
          </a:p>
        </p:txBody>
      </p:sp>
      <p:sp>
        <p:nvSpPr>
          <p:cNvPr id="10" name="Title 1"/>
          <p:cNvSpPr txBox="1">
            <a:spLocks/>
          </p:cNvSpPr>
          <p:nvPr/>
        </p:nvSpPr>
        <p:spPr>
          <a:xfrm rot="5400000">
            <a:off x="-549098" y="1926257"/>
            <a:ext cx="1393860" cy="312035"/>
          </a:xfrm>
          <a:prstGeom prst="rect">
            <a:avLst/>
          </a:prstGeom>
          <a:solidFill>
            <a:srgbClr val="002060"/>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Executive summary</a:t>
            </a:r>
          </a:p>
        </p:txBody>
      </p:sp>
      <p:sp>
        <p:nvSpPr>
          <p:cNvPr id="11" name="Title 1"/>
          <p:cNvSpPr txBox="1">
            <a:spLocks/>
          </p:cNvSpPr>
          <p:nvPr/>
        </p:nvSpPr>
        <p:spPr>
          <a:xfrm rot="5400000">
            <a:off x="-540816" y="3313560"/>
            <a:ext cx="1377296"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lumMod val="75000"/>
                  </a:srgbClr>
                </a:solidFill>
                <a:latin typeface="Arial" pitchFamily="34" charset="0"/>
                <a:ea typeface="+mn-ea"/>
                <a:cs typeface="Arial" pitchFamily="34" charset="0"/>
              </a:rPr>
              <a:t>Media evaluation report</a:t>
            </a:r>
          </a:p>
        </p:txBody>
      </p:sp>
      <p:sp>
        <p:nvSpPr>
          <p:cNvPr id="13" name="Title 1"/>
          <p:cNvSpPr txBox="1">
            <a:spLocks/>
          </p:cNvSpPr>
          <p:nvPr/>
        </p:nvSpPr>
        <p:spPr>
          <a:xfrm rot="5400000">
            <a:off x="-510487" y="6045316"/>
            <a:ext cx="1313336"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lumMod val="75000"/>
                  </a:srgbClr>
                </a:solidFill>
                <a:latin typeface="Arial" pitchFamily="34" charset="0"/>
                <a:ea typeface="+mn-ea"/>
                <a:cs typeface="Arial" pitchFamily="34" charset="0"/>
              </a:rPr>
              <a:t>Barcelona Principles</a:t>
            </a:r>
          </a:p>
        </p:txBody>
      </p:sp>
      <p:sp>
        <p:nvSpPr>
          <p:cNvPr id="8" name="Title 1"/>
          <p:cNvSpPr txBox="1">
            <a:spLocks/>
          </p:cNvSpPr>
          <p:nvPr/>
        </p:nvSpPr>
        <p:spPr>
          <a:xfrm rot="5400000">
            <a:off x="-550749" y="4689994"/>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lumMod val="75000"/>
                  </a:srgbClr>
                </a:solidFill>
                <a:latin typeface="Arial" pitchFamily="34" charset="0"/>
                <a:ea typeface="+mn-ea"/>
                <a:cs typeface="Arial" pitchFamily="34" charset="0"/>
              </a:rPr>
              <a:t>Glossary &amp; methodology</a:t>
            </a:r>
          </a:p>
        </p:txBody>
      </p:sp>
      <p:sp>
        <p:nvSpPr>
          <p:cNvPr id="9" name="Title 1"/>
          <p:cNvSpPr txBox="1">
            <a:spLocks/>
          </p:cNvSpPr>
          <p:nvPr userDrawn="1"/>
        </p:nvSpPr>
        <p:spPr>
          <a:xfrm rot="5400000">
            <a:off x="-548895" y="536772"/>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Contents</a:t>
            </a:r>
          </a:p>
        </p:txBody>
      </p:sp>
      <p:sp>
        <p:nvSpPr>
          <p:cNvPr id="12" name="Title 1"/>
          <p:cNvSpPr txBox="1">
            <a:spLocks/>
          </p:cNvSpPr>
          <p:nvPr userDrawn="1"/>
        </p:nvSpPr>
        <p:spPr>
          <a:xfrm rot="5400000">
            <a:off x="-549098" y="1926257"/>
            <a:ext cx="1393860" cy="312035"/>
          </a:xfrm>
          <a:prstGeom prst="rect">
            <a:avLst/>
          </a:prstGeom>
          <a:solidFill>
            <a:schemeClr val="tx1"/>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Executive summary</a:t>
            </a:r>
          </a:p>
        </p:txBody>
      </p:sp>
      <p:sp>
        <p:nvSpPr>
          <p:cNvPr id="14" name="Title 1"/>
          <p:cNvSpPr txBox="1">
            <a:spLocks/>
          </p:cNvSpPr>
          <p:nvPr userDrawn="1"/>
        </p:nvSpPr>
        <p:spPr>
          <a:xfrm rot="5400000">
            <a:off x="-540816" y="3313560"/>
            <a:ext cx="1377296"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Media evaluation report</a:t>
            </a:r>
          </a:p>
        </p:txBody>
      </p:sp>
      <p:sp>
        <p:nvSpPr>
          <p:cNvPr id="15" name="Title 1"/>
          <p:cNvSpPr txBox="1">
            <a:spLocks/>
          </p:cNvSpPr>
          <p:nvPr userDrawn="1"/>
        </p:nvSpPr>
        <p:spPr>
          <a:xfrm rot="5400000">
            <a:off x="-524204" y="6031599"/>
            <a:ext cx="134077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Barcelona Principles</a:t>
            </a:r>
          </a:p>
        </p:txBody>
      </p:sp>
      <p:sp>
        <p:nvSpPr>
          <p:cNvPr id="16" name="Title 1"/>
          <p:cNvSpPr txBox="1">
            <a:spLocks/>
          </p:cNvSpPr>
          <p:nvPr userDrawn="1"/>
        </p:nvSpPr>
        <p:spPr>
          <a:xfrm rot="5400000">
            <a:off x="-550749" y="4689994"/>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Glossary &amp; methodology</a:t>
            </a:r>
          </a:p>
        </p:txBody>
      </p:sp>
      <p:sp>
        <p:nvSpPr>
          <p:cNvPr id="17" name="Slide Number Placeholder 6"/>
          <p:cNvSpPr txBox="1">
            <a:spLocks/>
          </p:cNvSpPr>
          <p:nvPr userDrawn="1"/>
        </p:nvSpPr>
        <p:spPr>
          <a:xfrm>
            <a:off x="9510970" y="6597352"/>
            <a:ext cx="266566"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pPr eaLnBrk="0" fontAlgn="base" hangingPunct="0">
              <a:lnSpc>
                <a:spcPct val="85000"/>
              </a:lnSpc>
              <a:spcBef>
                <a:spcPct val="0"/>
              </a:spcBef>
              <a:spcAft>
                <a:spcPct val="0"/>
              </a:spcAft>
              <a:defRPr/>
            </a:pPr>
            <a:fld id="{7BCC8D0D-EAEC-449D-9161-023DFF90F2E2}" type="slidenum">
              <a:rPr lang="en-US" kern="1200" smtClean="0">
                <a:solidFill>
                  <a:srgbClr val="1F325E"/>
                </a:solidFill>
                <a:ea typeface="+mn-ea"/>
              </a:rPr>
              <a:pPr eaLnBrk="0" fontAlgn="base" hangingPunct="0">
                <a:lnSpc>
                  <a:spcPct val="85000"/>
                </a:lnSpc>
                <a:spcBef>
                  <a:spcPct val="0"/>
                </a:spcBef>
                <a:spcAft>
                  <a:spcPct val="0"/>
                </a:spcAft>
                <a:defRPr/>
              </a:pPr>
              <a:t>‹#›</a:t>
            </a:fld>
            <a:endParaRPr lang="en-US" kern="1200" dirty="0">
              <a:solidFill>
                <a:srgbClr val="1F325E"/>
              </a:solidFill>
              <a:ea typeface="+mn-ea"/>
            </a:endParaRPr>
          </a:p>
        </p:txBody>
      </p:sp>
      <p:pic>
        <p:nvPicPr>
          <p:cNvPr id="18" name="Picture 2" descr="Displaying Gorkana Color Logo CMYK.jpg"/>
          <p:cNvPicPr>
            <a:picLocks noChangeAspect="1" noChangeArrowheads="1"/>
          </p:cNvPicPr>
          <p:nvPr userDrawn="1"/>
        </p:nvPicPr>
        <p:blipFill>
          <a:blip r:embed="rId2" cstate="print"/>
          <a:srcRect/>
          <a:stretch>
            <a:fillRect/>
          </a:stretch>
        </p:blipFill>
        <p:spPr bwMode="auto">
          <a:xfrm>
            <a:off x="8450932" y="95697"/>
            <a:ext cx="1183839" cy="382745"/>
          </a:xfrm>
          <a:prstGeom prst="rect">
            <a:avLst/>
          </a:prstGeom>
          <a:noFill/>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Repor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6" y="0"/>
            <a:ext cx="6641835" cy="562074"/>
          </a:xfrm>
          <a:prstGeom prst="rect">
            <a:avLst/>
          </a:prstGeom>
        </p:spPr>
        <p:txBody>
          <a:bodyPr anchor="ctr">
            <a:noAutofit/>
          </a:bodyPr>
          <a:lstStyle>
            <a:lvl1pPr algn="l">
              <a:defRPr sz="2200" b="1" baseline="0">
                <a:solidFill>
                  <a:schemeClr val="tx1"/>
                </a:solidFill>
              </a:defRPr>
            </a:lvl1pPr>
          </a:lstStyle>
          <a:p>
            <a:r>
              <a:rPr lang="en-US" dirty="0"/>
              <a:t>Slide Title</a:t>
            </a:r>
            <a:endParaRPr lang="en-GB" dirty="0"/>
          </a:p>
        </p:txBody>
      </p:sp>
      <p:sp>
        <p:nvSpPr>
          <p:cNvPr id="6" name="Title 1"/>
          <p:cNvSpPr txBox="1">
            <a:spLocks/>
          </p:cNvSpPr>
          <p:nvPr/>
        </p:nvSpPr>
        <p:spPr>
          <a:xfrm rot="5400000">
            <a:off x="-548895" y="536772"/>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FFFFFF">
                    <a:lumMod val="50000"/>
                  </a:srgbClr>
                </a:solidFill>
                <a:latin typeface="Arial" pitchFamily="34" charset="0"/>
                <a:ea typeface="+mn-ea"/>
                <a:cs typeface="Arial" pitchFamily="34" charset="0"/>
              </a:rPr>
              <a:t>Contents</a:t>
            </a:r>
          </a:p>
        </p:txBody>
      </p:sp>
      <p:sp>
        <p:nvSpPr>
          <p:cNvPr id="10" name="Title 1"/>
          <p:cNvSpPr txBox="1">
            <a:spLocks/>
          </p:cNvSpPr>
          <p:nvPr/>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lumMod val="75000"/>
                  </a:srgbClr>
                </a:solidFill>
                <a:latin typeface="Arial" pitchFamily="34" charset="0"/>
                <a:ea typeface="+mn-ea"/>
                <a:cs typeface="Arial" pitchFamily="34" charset="0"/>
              </a:rPr>
              <a:t>Executive summary</a:t>
            </a:r>
          </a:p>
        </p:txBody>
      </p:sp>
      <p:sp>
        <p:nvSpPr>
          <p:cNvPr id="11" name="Title 1"/>
          <p:cNvSpPr txBox="1">
            <a:spLocks/>
          </p:cNvSpPr>
          <p:nvPr/>
        </p:nvSpPr>
        <p:spPr>
          <a:xfrm rot="5400000">
            <a:off x="-540816" y="3313560"/>
            <a:ext cx="1377296" cy="312035"/>
          </a:xfrm>
          <a:prstGeom prst="rect">
            <a:avLst/>
          </a:prstGeom>
          <a:solidFill>
            <a:srgbClr val="002060"/>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Media evaluation report</a:t>
            </a:r>
          </a:p>
        </p:txBody>
      </p:sp>
      <p:sp>
        <p:nvSpPr>
          <p:cNvPr id="13" name="Title 1"/>
          <p:cNvSpPr txBox="1">
            <a:spLocks/>
          </p:cNvSpPr>
          <p:nvPr/>
        </p:nvSpPr>
        <p:spPr>
          <a:xfrm rot="5400000">
            <a:off x="-510487" y="6045316"/>
            <a:ext cx="1313336"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lumMod val="75000"/>
                  </a:srgbClr>
                </a:solidFill>
                <a:latin typeface="Arial" pitchFamily="34" charset="0"/>
                <a:ea typeface="+mn-ea"/>
                <a:cs typeface="Arial" pitchFamily="34" charset="0"/>
              </a:rPr>
              <a:t>Barcelona Principles</a:t>
            </a:r>
          </a:p>
        </p:txBody>
      </p:sp>
      <p:sp>
        <p:nvSpPr>
          <p:cNvPr id="8" name="Title 1"/>
          <p:cNvSpPr txBox="1">
            <a:spLocks/>
          </p:cNvSpPr>
          <p:nvPr/>
        </p:nvSpPr>
        <p:spPr>
          <a:xfrm rot="5400000">
            <a:off x="-550749" y="4689994"/>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lumMod val="75000"/>
                  </a:srgbClr>
                </a:solidFill>
                <a:latin typeface="Arial" pitchFamily="34" charset="0"/>
                <a:ea typeface="+mn-ea"/>
                <a:cs typeface="Arial" pitchFamily="34" charset="0"/>
              </a:rPr>
              <a:t>Glossary &amp; methodology</a:t>
            </a:r>
          </a:p>
        </p:txBody>
      </p:sp>
      <p:sp>
        <p:nvSpPr>
          <p:cNvPr id="9" name="Title 1"/>
          <p:cNvSpPr txBox="1">
            <a:spLocks/>
          </p:cNvSpPr>
          <p:nvPr userDrawn="1"/>
        </p:nvSpPr>
        <p:spPr>
          <a:xfrm rot="5400000">
            <a:off x="-548895" y="536772"/>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Contents</a:t>
            </a:r>
          </a:p>
        </p:txBody>
      </p:sp>
      <p:sp>
        <p:nvSpPr>
          <p:cNvPr id="12" name="Title 1"/>
          <p:cNvSpPr txBox="1">
            <a:spLocks/>
          </p:cNvSpPr>
          <p:nvPr userDrawn="1"/>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Executive summary</a:t>
            </a:r>
          </a:p>
        </p:txBody>
      </p:sp>
      <p:sp>
        <p:nvSpPr>
          <p:cNvPr id="14" name="Title 1"/>
          <p:cNvSpPr txBox="1">
            <a:spLocks/>
          </p:cNvSpPr>
          <p:nvPr userDrawn="1"/>
        </p:nvSpPr>
        <p:spPr>
          <a:xfrm rot="5400000">
            <a:off x="-540816" y="3313560"/>
            <a:ext cx="1377296" cy="312035"/>
          </a:xfrm>
          <a:prstGeom prst="rect">
            <a:avLst/>
          </a:prstGeom>
          <a:solidFill>
            <a:schemeClr val="tx1"/>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Media evaluation report</a:t>
            </a:r>
          </a:p>
        </p:txBody>
      </p:sp>
      <p:sp>
        <p:nvSpPr>
          <p:cNvPr id="15" name="Title 1"/>
          <p:cNvSpPr txBox="1">
            <a:spLocks/>
          </p:cNvSpPr>
          <p:nvPr userDrawn="1"/>
        </p:nvSpPr>
        <p:spPr>
          <a:xfrm rot="5400000">
            <a:off x="-524204" y="6031599"/>
            <a:ext cx="134077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Barcelona Principles</a:t>
            </a:r>
          </a:p>
        </p:txBody>
      </p:sp>
      <p:sp>
        <p:nvSpPr>
          <p:cNvPr id="16" name="Title 1"/>
          <p:cNvSpPr txBox="1">
            <a:spLocks/>
          </p:cNvSpPr>
          <p:nvPr userDrawn="1"/>
        </p:nvSpPr>
        <p:spPr>
          <a:xfrm rot="5400000">
            <a:off x="-550749" y="4689994"/>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Glossary &amp; methodology</a:t>
            </a:r>
          </a:p>
        </p:txBody>
      </p:sp>
      <p:sp>
        <p:nvSpPr>
          <p:cNvPr id="17" name="Slide Number Placeholder 6"/>
          <p:cNvSpPr txBox="1">
            <a:spLocks/>
          </p:cNvSpPr>
          <p:nvPr userDrawn="1"/>
        </p:nvSpPr>
        <p:spPr>
          <a:xfrm>
            <a:off x="9510970" y="6597352"/>
            <a:ext cx="266566"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pPr eaLnBrk="0" fontAlgn="base" hangingPunct="0">
              <a:lnSpc>
                <a:spcPct val="85000"/>
              </a:lnSpc>
              <a:spcBef>
                <a:spcPct val="0"/>
              </a:spcBef>
              <a:spcAft>
                <a:spcPct val="0"/>
              </a:spcAft>
              <a:defRPr/>
            </a:pPr>
            <a:fld id="{7BCC8D0D-EAEC-449D-9161-023DFF90F2E2}" type="slidenum">
              <a:rPr lang="en-US" kern="1200" smtClean="0">
                <a:solidFill>
                  <a:srgbClr val="1F325E"/>
                </a:solidFill>
                <a:ea typeface="+mn-ea"/>
              </a:rPr>
              <a:pPr eaLnBrk="0" fontAlgn="base" hangingPunct="0">
                <a:lnSpc>
                  <a:spcPct val="85000"/>
                </a:lnSpc>
                <a:spcBef>
                  <a:spcPct val="0"/>
                </a:spcBef>
                <a:spcAft>
                  <a:spcPct val="0"/>
                </a:spcAft>
                <a:defRPr/>
              </a:pPr>
              <a:t>‹#›</a:t>
            </a:fld>
            <a:endParaRPr lang="en-US" kern="1200" dirty="0">
              <a:solidFill>
                <a:srgbClr val="1F325E"/>
              </a:solidFill>
              <a:ea typeface="+mn-ea"/>
            </a:endParaRPr>
          </a:p>
        </p:txBody>
      </p:sp>
      <p:pic>
        <p:nvPicPr>
          <p:cNvPr id="18" name="Picture 2" descr="Displaying Gorkana Color Logo CMYK.jpg"/>
          <p:cNvPicPr>
            <a:picLocks noChangeAspect="1" noChangeArrowheads="1"/>
          </p:cNvPicPr>
          <p:nvPr userDrawn="1"/>
        </p:nvPicPr>
        <p:blipFill>
          <a:blip r:embed="rId2" cstate="print"/>
          <a:srcRect/>
          <a:stretch>
            <a:fillRect/>
          </a:stretch>
        </p:blipFill>
        <p:spPr bwMode="auto">
          <a:xfrm>
            <a:off x="8450932" y="95697"/>
            <a:ext cx="1183839" cy="382745"/>
          </a:xfrm>
          <a:prstGeom prst="rect">
            <a:avLst/>
          </a:prstGeom>
          <a:noFill/>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Glossary &amp; methodolog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6" y="0"/>
            <a:ext cx="6641835" cy="562074"/>
          </a:xfrm>
          <a:prstGeom prst="rect">
            <a:avLst/>
          </a:prstGeom>
        </p:spPr>
        <p:txBody>
          <a:bodyPr anchor="ctr">
            <a:noAutofit/>
          </a:bodyPr>
          <a:lstStyle>
            <a:lvl1pPr algn="l">
              <a:defRPr sz="2200" b="1" baseline="0">
                <a:solidFill>
                  <a:schemeClr val="tx1"/>
                </a:solidFill>
              </a:defRPr>
            </a:lvl1pPr>
          </a:lstStyle>
          <a:p>
            <a:r>
              <a:rPr lang="en-US" dirty="0"/>
              <a:t>Slide Title</a:t>
            </a:r>
            <a:endParaRPr lang="en-GB" dirty="0"/>
          </a:p>
        </p:txBody>
      </p:sp>
      <p:sp>
        <p:nvSpPr>
          <p:cNvPr id="6" name="Title 1"/>
          <p:cNvSpPr txBox="1">
            <a:spLocks/>
          </p:cNvSpPr>
          <p:nvPr/>
        </p:nvSpPr>
        <p:spPr>
          <a:xfrm rot="5400000">
            <a:off x="-548895" y="536772"/>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FFFFFF">
                    <a:lumMod val="50000"/>
                  </a:srgbClr>
                </a:solidFill>
                <a:latin typeface="Arial" pitchFamily="34" charset="0"/>
                <a:ea typeface="+mn-ea"/>
                <a:cs typeface="Arial" pitchFamily="34" charset="0"/>
              </a:rPr>
              <a:t>Contents</a:t>
            </a:r>
          </a:p>
        </p:txBody>
      </p:sp>
      <p:sp>
        <p:nvSpPr>
          <p:cNvPr id="10" name="Title 1"/>
          <p:cNvSpPr txBox="1">
            <a:spLocks/>
          </p:cNvSpPr>
          <p:nvPr/>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lumMod val="75000"/>
                  </a:srgbClr>
                </a:solidFill>
                <a:latin typeface="Arial" pitchFamily="34" charset="0"/>
                <a:ea typeface="+mn-ea"/>
                <a:cs typeface="Arial" pitchFamily="34" charset="0"/>
              </a:rPr>
              <a:t>Executive summary</a:t>
            </a:r>
          </a:p>
        </p:txBody>
      </p:sp>
      <p:sp>
        <p:nvSpPr>
          <p:cNvPr id="11" name="Title 1"/>
          <p:cNvSpPr txBox="1">
            <a:spLocks/>
          </p:cNvSpPr>
          <p:nvPr/>
        </p:nvSpPr>
        <p:spPr>
          <a:xfrm rot="5400000">
            <a:off x="-540816" y="3313560"/>
            <a:ext cx="1377296"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FFFFFF">
                    <a:lumMod val="50000"/>
                  </a:srgbClr>
                </a:solidFill>
                <a:latin typeface="Arial" pitchFamily="34" charset="0"/>
                <a:ea typeface="+mn-ea"/>
                <a:cs typeface="Arial" pitchFamily="34" charset="0"/>
              </a:rPr>
              <a:t>Media evaluation report</a:t>
            </a:r>
          </a:p>
        </p:txBody>
      </p:sp>
      <p:sp>
        <p:nvSpPr>
          <p:cNvPr id="12" name="Title 1"/>
          <p:cNvSpPr txBox="1">
            <a:spLocks/>
          </p:cNvSpPr>
          <p:nvPr/>
        </p:nvSpPr>
        <p:spPr>
          <a:xfrm rot="5400000">
            <a:off x="-550749" y="4689994"/>
            <a:ext cx="1393860" cy="312035"/>
          </a:xfrm>
          <a:prstGeom prst="rect">
            <a:avLst/>
          </a:prstGeom>
          <a:solidFill>
            <a:srgbClr val="002060"/>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Glossary &amp; methodology</a:t>
            </a:r>
          </a:p>
        </p:txBody>
      </p:sp>
      <p:sp>
        <p:nvSpPr>
          <p:cNvPr id="13" name="Title 1"/>
          <p:cNvSpPr txBox="1">
            <a:spLocks/>
          </p:cNvSpPr>
          <p:nvPr/>
        </p:nvSpPr>
        <p:spPr>
          <a:xfrm rot="5400000">
            <a:off x="-510487" y="6045316"/>
            <a:ext cx="1313336"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lumMod val="75000"/>
                  </a:srgbClr>
                </a:solidFill>
                <a:latin typeface="Arial" pitchFamily="34" charset="0"/>
                <a:ea typeface="+mn-ea"/>
                <a:cs typeface="Arial" pitchFamily="34" charset="0"/>
              </a:rPr>
              <a:t>Barcelona Principles</a:t>
            </a:r>
          </a:p>
        </p:txBody>
      </p:sp>
      <p:sp>
        <p:nvSpPr>
          <p:cNvPr id="8" name="Title 1"/>
          <p:cNvSpPr txBox="1">
            <a:spLocks/>
          </p:cNvSpPr>
          <p:nvPr userDrawn="1"/>
        </p:nvSpPr>
        <p:spPr>
          <a:xfrm rot="5400000">
            <a:off x="-548895" y="536772"/>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Contents</a:t>
            </a:r>
          </a:p>
        </p:txBody>
      </p:sp>
      <p:sp>
        <p:nvSpPr>
          <p:cNvPr id="9" name="Title 1"/>
          <p:cNvSpPr txBox="1">
            <a:spLocks/>
          </p:cNvSpPr>
          <p:nvPr userDrawn="1"/>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Executive summary</a:t>
            </a:r>
          </a:p>
        </p:txBody>
      </p:sp>
      <p:sp>
        <p:nvSpPr>
          <p:cNvPr id="14" name="Title 1"/>
          <p:cNvSpPr txBox="1">
            <a:spLocks/>
          </p:cNvSpPr>
          <p:nvPr userDrawn="1"/>
        </p:nvSpPr>
        <p:spPr>
          <a:xfrm rot="5400000">
            <a:off x="-576821" y="3277555"/>
            <a:ext cx="1449306"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Media evaluation report</a:t>
            </a:r>
          </a:p>
        </p:txBody>
      </p:sp>
      <p:sp>
        <p:nvSpPr>
          <p:cNvPr id="15" name="Title 1"/>
          <p:cNvSpPr txBox="1">
            <a:spLocks/>
          </p:cNvSpPr>
          <p:nvPr userDrawn="1"/>
        </p:nvSpPr>
        <p:spPr>
          <a:xfrm rot="5400000">
            <a:off x="-550749" y="4689994"/>
            <a:ext cx="1393860" cy="312035"/>
          </a:xfrm>
          <a:prstGeom prst="rect">
            <a:avLst/>
          </a:prstGeom>
          <a:solidFill>
            <a:schemeClr val="tx1"/>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Glossary &amp; methodology</a:t>
            </a:r>
          </a:p>
        </p:txBody>
      </p:sp>
      <p:sp>
        <p:nvSpPr>
          <p:cNvPr id="16" name="Title 1"/>
          <p:cNvSpPr txBox="1">
            <a:spLocks/>
          </p:cNvSpPr>
          <p:nvPr userDrawn="1"/>
        </p:nvSpPr>
        <p:spPr>
          <a:xfrm rot="5400000">
            <a:off x="-510487" y="6045316"/>
            <a:ext cx="1313336"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Barcelona Principles</a:t>
            </a:r>
          </a:p>
        </p:txBody>
      </p:sp>
      <p:sp>
        <p:nvSpPr>
          <p:cNvPr id="17" name="Slide Number Placeholder 6"/>
          <p:cNvSpPr txBox="1">
            <a:spLocks/>
          </p:cNvSpPr>
          <p:nvPr userDrawn="1"/>
        </p:nvSpPr>
        <p:spPr>
          <a:xfrm>
            <a:off x="9510970" y="6597352"/>
            <a:ext cx="266566"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pPr eaLnBrk="0" fontAlgn="base" hangingPunct="0">
              <a:lnSpc>
                <a:spcPct val="85000"/>
              </a:lnSpc>
              <a:spcBef>
                <a:spcPct val="0"/>
              </a:spcBef>
              <a:spcAft>
                <a:spcPct val="0"/>
              </a:spcAft>
              <a:defRPr/>
            </a:pPr>
            <a:fld id="{7BCC8D0D-EAEC-449D-9161-023DFF90F2E2}" type="slidenum">
              <a:rPr lang="en-US" kern="1200" smtClean="0">
                <a:solidFill>
                  <a:srgbClr val="1F325E"/>
                </a:solidFill>
                <a:ea typeface="+mn-ea"/>
              </a:rPr>
              <a:pPr eaLnBrk="0" fontAlgn="base" hangingPunct="0">
                <a:lnSpc>
                  <a:spcPct val="85000"/>
                </a:lnSpc>
                <a:spcBef>
                  <a:spcPct val="0"/>
                </a:spcBef>
                <a:spcAft>
                  <a:spcPct val="0"/>
                </a:spcAft>
                <a:defRPr/>
              </a:pPr>
              <a:t>‹#›</a:t>
            </a:fld>
            <a:endParaRPr lang="en-US" kern="1200" dirty="0">
              <a:solidFill>
                <a:srgbClr val="1F325E"/>
              </a:solidFill>
              <a:ea typeface="+mn-ea"/>
            </a:endParaRPr>
          </a:p>
        </p:txBody>
      </p:sp>
      <p:pic>
        <p:nvPicPr>
          <p:cNvPr id="18" name="Picture 2" descr="Displaying Gorkana Color Logo CMYK.jpg"/>
          <p:cNvPicPr>
            <a:picLocks noChangeAspect="1" noChangeArrowheads="1"/>
          </p:cNvPicPr>
          <p:nvPr userDrawn="1"/>
        </p:nvPicPr>
        <p:blipFill>
          <a:blip r:embed="rId2" cstate="print"/>
          <a:srcRect/>
          <a:stretch>
            <a:fillRect/>
          </a:stretch>
        </p:blipFill>
        <p:spPr bwMode="auto">
          <a:xfrm>
            <a:off x="8450932" y="95697"/>
            <a:ext cx="1183839" cy="382745"/>
          </a:xfrm>
          <a:prstGeom prst="rect">
            <a:avLst/>
          </a:prstGeom>
          <a:noFill/>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Barcelona Principle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6" y="0"/>
            <a:ext cx="6641835" cy="562074"/>
          </a:xfrm>
          <a:prstGeom prst="rect">
            <a:avLst/>
          </a:prstGeom>
        </p:spPr>
        <p:txBody>
          <a:bodyPr anchor="ctr">
            <a:noAutofit/>
          </a:bodyPr>
          <a:lstStyle>
            <a:lvl1pPr algn="l">
              <a:defRPr sz="2200" b="1" baseline="0">
                <a:solidFill>
                  <a:schemeClr val="tx1"/>
                </a:solidFill>
              </a:defRPr>
            </a:lvl1pPr>
          </a:lstStyle>
          <a:p>
            <a:r>
              <a:rPr lang="en-US" dirty="0"/>
              <a:t>Slide Title</a:t>
            </a:r>
            <a:endParaRPr lang="en-GB" dirty="0"/>
          </a:p>
        </p:txBody>
      </p:sp>
      <p:sp>
        <p:nvSpPr>
          <p:cNvPr id="6" name="Title 1"/>
          <p:cNvSpPr txBox="1">
            <a:spLocks/>
          </p:cNvSpPr>
          <p:nvPr/>
        </p:nvSpPr>
        <p:spPr>
          <a:xfrm rot="5400000">
            <a:off x="-548895" y="536772"/>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FFFFFF">
                    <a:lumMod val="50000"/>
                  </a:srgbClr>
                </a:solidFill>
                <a:latin typeface="Arial" pitchFamily="34" charset="0"/>
                <a:ea typeface="+mn-ea"/>
                <a:cs typeface="Arial" pitchFamily="34" charset="0"/>
              </a:rPr>
              <a:t>Contents</a:t>
            </a:r>
          </a:p>
        </p:txBody>
      </p:sp>
      <p:sp>
        <p:nvSpPr>
          <p:cNvPr id="10" name="Title 1"/>
          <p:cNvSpPr txBox="1">
            <a:spLocks/>
          </p:cNvSpPr>
          <p:nvPr/>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lumMod val="75000"/>
                  </a:srgbClr>
                </a:solidFill>
                <a:latin typeface="Arial" pitchFamily="34" charset="0"/>
                <a:ea typeface="+mn-ea"/>
                <a:cs typeface="Arial" pitchFamily="34" charset="0"/>
              </a:rPr>
              <a:t>Executive summary</a:t>
            </a:r>
          </a:p>
        </p:txBody>
      </p:sp>
      <p:sp>
        <p:nvSpPr>
          <p:cNvPr id="11" name="Title 1"/>
          <p:cNvSpPr txBox="1">
            <a:spLocks/>
          </p:cNvSpPr>
          <p:nvPr/>
        </p:nvSpPr>
        <p:spPr>
          <a:xfrm rot="5400000">
            <a:off x="-540816" y="3313560"/>
            <a:ext cx="1377296"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FFFFFF">
                    <a:lumMod val="50000"/>
                  </a:srgbClr>
                </a:solidFill>
                <a:latin typeface="Arial" pitchFamily="34" charset="0"/>
                <a:ea typeface="+mn-ea"/>
                <a:cs typeface="Arial" pitchFamily="34" charset="0"/>
              </a:rPr>
              <a:t>Media evaluation report</a:t>
            </a:r>
          </a:p>
        </p:txBody>
      </p:sp>
      <p:sp>
        <p:nvSpPr>
          <p:cNvPr id="13" name="Title 1"/>
          <p:cNvSpPr txBox="1">
            <a:spLocks/>
          </p:cNvSpPr>
          <p:nvPr/>
        </p:nvSpPr>
        <p:spPr>
          <a:xfrm rot="5400000">
            <a:off x="-510487" y="6045316"/>
            <a:ext cx="1313336" cy="312035"/>
          </a:xfrm>
          <a:prstGeom prst="rect">
            <a:avLst/>
          </a:prstGeom>
          <a:solidFill>
            <a:srgbClr val="002060"/>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Barcelona Principles</a:t>
            </a:r>
          </a:p>
        </p:txBody>
      </p:sp>
      <p:sp>
        <p:nvSpPr>
          <p:cNvPr id="8" name="Title 1"/>
          <p:cNvSpPr txBox="1">
            <a:spLocks/>
          </p:cNvSpPr>
          <p:nvPr/>
        </p:nvSpPr>
        <p:spPr>
          <a:xfrm rot="5400000">
            <a:off x="-550749" y="4689994"/>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lumMod val="75000"/>
                  </a:srgbClr>
                </a:solidFill>
                <a:latin typeface="Arial" pitchFamily="34" charset="0"/>
                <a:ea typeface="+mn-ea"/>
                <a:cs typeface="Arial" pitchFamily="34" charset="0"/>
              </a:rPr>
              <a:t>Glossary &amp; methodology</a:t>
            </a:r>
          </a:p>
        </p:txBody>
      </p:sp>
      <p:sp>
        <p:nvSpPr>
          <p:cNvPr id="9" name="Title 1"/>
          <p:cNvSpPr txBox="1">
            <a:spLocks/>
          </p:cNvSpPr>
          <p:nvPr userDrawn="1"/>
        </p:nvSpPr>
        <p:spPr>
          <a:xfrm rot="5400000">
            <a:off x="-548895" y="536772"/>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Contents</a:t>
            </a:r>
          </a:p>
        </p:txBody>
      </p:sp>
      <p:sp>
        <p:nvSpPr>
          <p:cNvPr id="12" name="Title 1"/>
          <p:cNvSpPr txBox="1">
            <a:spLocks/>
          </p:cNvSpPr>
          <p:nvPr userDrawn="1"/>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Executive summary</a:t>
            </a:r>
          </a:p>
        </p:txBody>
      </p:sp>
      <p:sp>
        <p:nvSpPr>
          <p:cNvPr id="14" name="Title 1"/>
          <p:cNvSpPr txBox="1">
            <a:spLocks/>
          </p:cNvSpPr>
          <p:nvPr userDrawn="1"/>
        </p:nvSpPr>
        <p:spPr>
          <a:xfrm rot="5400000">
            <a:off x="-558819" y="3295557"/>
            <a:ext cx="1413302"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Media evaluation report</a:t>
            </a:r>
          </a:p>
        </p:txBody>
      </p:sp>
      <p:sp>
        <p:nvSpPr>
          <p:cNvPr id="15" name="Title 1"/>
          <p:cNvSpPr txBox="1">
            <a:spLocks/>
          </p:cNvSpPr>
          <p:nvPr userDrawn="1"/>
        </p:nvSpPr>
        <p:spPr>
          <a:xfrm rot="5400000">
            <a:off x="-510487" y="6045316"/>
            <a:ext cx="1313336" cy="312035"/>
          </a:xfrm>
          <a:prstGeom prst="rect">
            <a:avLst/>
          </a:prstGeom>
          <a:solidFill>
            <a:schemeClr val="tx1"/>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Barcelona Principles</a:t>
            </a:r>
          </a:p>
        </p:txBody>
      </p:sp>
      <p:sp>
        <p:nvSpPr>
          <p:cNvPr id="16" name="Title 1"/>
          <p:cNvSpPr txBox="1">
            <a:spLocks/>
          </p:cNvSpPr>
          <p:nvPr userDrawn="1"/>
        </p:nvSpPr>
        <p:spPr>
          <a:xfrm rot="5400000">
            <a:off x="-550749" y="4689994"/>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Glossary &amp; methodology</a:t>
            </a:r>
          </a:p>
        </p:txBody>
      </p:sp>
      <p:sp>
        <p:nvSpPr>
          <p:cNvPr id="17" name="Slide Number Placeholder 6"/>
          <p:cNvSpPr txBox="1">
            <a:spLocks/>
          </p:cNvSpPr>
          <p:nvPr userDrawn="1"/>
        </p:nvSpPr>
        <p:spPr>
          <a:xfrm>
            <a:off x="9510970" y="6597352"/>
            <a:ext cx="266566"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pPr eaLnBrk="0" fontAlgn="base" hangingPunct="0">
              <a:lnSpc>
                <a:spcPct val="85000"/>
              </a:lnSpc>
              <a:spcBef>
                <a:spcPct val="0"/>
              </a:spcBef>
              <a:spcAft>
                <a:spcPct val="0"/>
              </a:spcAft>
              <a:defRPr/>
            </a:pPr>
            <a:fld id="{7BCC8D0D-EAEC-449D-9161-023DFF90F2E2}" type="slidenum">
              <a:rPr lang="en-US" kern="1200" smtClean="0">
                <a:solidFill>
                  <a:srgbClr val="1F325E"/>
                </a:solidFill>
                <a:ea typeface="+mn-ea"/>
              </a:rPr>
              <a:pPr eaLnBrk="0" fontAlgn="base" hangingPunct="0">
                <a:lnSpc>
                  <a:spcPct val="85000"/>
                </a:lnSpc>
                <a:spcBef>
                  <a:spcPct val="0"/>
                </a:spcBef>
                <a:spcAft>
                  <a:spcPct val="0"/>
                </a:spcAft>
                <a:defRPr/>
              </a:pPr>
              <a:t>‹#›</a:t>
            </a:fld>
            <a:endParaRPr lang="en-US" kern="1200" dirty="0">
              <a:solidFill>
                <a:srgbClr val="1F325E"/>
              </a:solidFill>
              <a:ea typeface="+mn-ea"/>
            </a:endParaRPr>
          </a:p>
        </p:txBody>
      </p:sp>
      <p:pic>
        <p:nvPicPr>
          <p:cNvPr id="18" name="Picture 2" descr="Displaying Gorkana Color Logo CMYK.jpg"/>
          <p:cNvPicPr>
            <a:picLocks noChangeAspect="1" noChangeArrowheads="1"/>
          </p:cNvPicPr>
          <p:nvPr userDrawn="1"/>
        </p:nvPicPr>
        <p:blipFill>
          <a:blip r:embed="rId2" cstate="print"/>
          <a:srcRect/>
          <a:stretch>
            <a:fillRect/>
          </a:stretch>
        </p:blipFill>
        <p:spPr bwMode="auto">
          <a:xfrm>
            <a:off x="8450932" y="95697"/>
            <a:ext cx="1183839" cy="382745"/>
          </a:xfrm>
          <a:prstGeom prst="rect">
            <a:avLst/>
          </a:prstGeom>
          <a:noFill/>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Conten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6" y="0"/>
            <a:ext cx="6641835" cy="562074"/>
          </a:xfrm>
          <a:prstGeom prst="rect">
            <a:avLst/>
          </a:prstGeom>
        </p:spPr>
        <p:txBody>
          <a:bodyPr anchor="ctr">
            <a:noAutofit/>
          </a:bodyPr>
          <a:lstStyle>
            <a:lvl1pPr algn="l">
              <a:defRPr sz="2200" b="1" baseline="0">
                <a:solidFill>
                  <a:schemeClr val="tx1"/>
                </a:solidFill>
              </a:defRPr>
            </a:lvl1pPr>
          </a:lstStyle>
          <a:p>
            <a:r>
              <a:rPr lang="en-US" dirty="0"/>
              <a:t>Slide Title</a:t>
            </a:r>
            <a:endParaRPr lang="en-GB" dirty="0"/>
          </a:p>
        </p:txBody>
      </p:sp>
      <p:sp>
        <p:nvSpPr>
          <p:cNvPr id="7" name="Title 1"/>
          <p:cNvSpPr txBox="1">
            <a:spLocks/>
          </p:cNvSpPr>
          <p:nvPr/>
        </p:nvSpPr>
        <p:spPr>
          <a:xfrm rot="5400000">
            <a:off x="-548895" y="536772"/>
            <a:ext cx="1393860" cy="312035"/>
          </a:xfrm>
          <a:prstGeom prst="rect">
            <a:avLst/>
          </a:prstGeom>
          <a:solidFill>
            <a:srgbClr val="002060"/>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Contents</a:t>
            </a:r>
          </a:p>
        </p:txBody>
      </p:sp>
      <p:sp>
        <p:nvSpPr>
          <p:cNvPr id="11" name="Title 1"/>
          <p:cNvSpPr txBox="1">
            <a:spLocks/>
          </p:cNvSpPr>
          <p:nvPr userDrawn="1"/>
        </p:nvSpPr>
        <p:spPr>
          <a:xfrm rot="5400000">
            <a:off x="-704440" y="692317"/>
            <a:ext cx="1704950" cy="312035"/>
          </a:xfrm>
          <a:prstGeom prst="rect">
            <a:avLst/>
          </a:prstGeom>
          <a:solidFill>
            <a:schemeClr val="tx1"/>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Executive summary</a:t>
            </a:r>
          </a:p>
        </p:txBody>
      </p:sp>
      <p:sp>
        <p:nvSpPr>
          <p:cNvPr id="14" name="Title 1"/>
          <p:cNvSpPr txBox="1">
            <a:spLocks/>
          </p:cNvSpPr>
          <p:nvPr userDrawn="1"/>
        </p:nvSpPr>
        <p:spPr>
          <a:xfrm rot="5400000">
            <a:off x="-702318" y="2395195"/>
            <a:ext cx="1700808"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Media evaluation report</a:t>
            </a:r>
          </a:p>
        </p:txBody>
      </p:sp>
      <p:sp>
        <p:nvSpPr>
          <p:cNvPr id="20" name="Title 1"/>
          <p:cNvSpPr txBox="1">
            <a:spLocks/>
          </p:cNvSpPr>
          <p:nvPr userDrawn="1"/>
        </p:nvSpPr>
        <p:spPr>
          <a:xfrm rot="5400000">
            <a:off x="-702318" y="4094002"/>
            <a:ext cx="1700808"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Glossary &amp; methodology</a:t>
            </a:r>
          </a:p>
        </p:txBody>
      </p:sp>
      <p:sp>
        <p:nvSpPr>
          <p:cNvPr id="21" name="Title 1"/>
          <p:cNvSpPr txBox="1">
            <a:spLocks/>
          </p:cNvSpPr>
          <p:nvPr userDrawn="1"/>
        </p:nvSpPr>
        <p:spPr>
          <a:xfrm rot="5400000">
            <a:off x="-732251" y="5821647"/>
            <a:ext cx="1760674"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Barcelona Principles</a:t>
            </a:r>
          </a:p>
        </p:txBody>
      </p:sp>
      <p:pic>
        <p:nvPicPr>
          <p:cNvPr id="8" name="Picture 2" descr="Displaying Gorkana Color Logo CMYK.jpg"/>
          <p:cNvPicPr>
            <a:picLocks noChangeAspect="1" noChangeArrowheads="1"/>
          </p:cNvPicPr>
          <p:nvPr userDrawn="1"/>
        </p:nvPicPr>
        <p:blipFill>
          <a:blip r:embed="rId2" cstate="print"/>
          <a:srcRect/>
          <a:stretch>
            <a:fillRect/>
          </a:stretch>
        </p:blipFill>
        <p:spPr bwMode="auto">
          <a:xfrm>
            <a:off x="8450932" y="95697"/>
            <a:ext cx="1183839" cy="382745"/>
          </a:xfrm>
          <a:prstGeom prst="rect">
            <a:avLst/>
          </a:prstGeom>
          <a:noFill/>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Conten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6" y="0"/>
            <a:ext cx="6641835" cy="562074"/>
          </a:xfrm>
          <a:prstGeom prst="rect">
            <a:avLst/>
          </a:prstGeom>
        </p:spPr>
        <p:txBody>
          <a:bodyPr anchor="ctr">
            <a:noAutofit/>
          </a:bodyPr>
          <a:lstStyle>
            <a:lvl1pPr algn="l">
              <a:defRPr sz="2200" b="1" baseline="0">
                <a:solidFill>
                  <a:schemeClr val="tx1"/>
                </a:solidFill>
              </a:defRPr>
            </a:lvl1pPr>
          </a:lstStyle>
          <a:p>
            <a:r>
              <a:rPr lang="en-US" dirty="0"/>
              <a:t>Slide Title</a:t>
            </a:r>
            <a:endParaRPr lang="en-GB" dirty="0"/>
          </a:p>
        </p:txBody>
      </p:sp>
      <p:sp>
        <p:nvSpPr>
          <p:cNvPr id="7" name="Title 1"/>
          <p:cNvSpPr txBox="1">
            <a:spLocks/>
          </p:cNvSpPr>
          <p:nvPr/>
        </p:nvSpPr>
        <p:spPr>
          <a:xfrm rot="5400000">
            <a:off x="-548895" y="536772"/>
            <a:ext cx="1393860" cy="312035"/>
          </a:xfrm>
          <a:prstGeom prst="rect">
            <a:avLst/>
          </a:prstGeom>
          <a:solidFill>
            <a:srgbClr val="002060"/>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Contents</a:t>
            </a:r>
          </a:p>
        </p:txBody>
      </p:sp>
      <p:sp>
        <p:nvSpPr>
          <p:cNvPr id="11" name="Title 1"/>
          <p:cNvSpPr txBox="1">
            <a:spLocks/>
          </p:cNvSpPr>
          <p:nvPr userDrawn="1"/>
        </p:nvSpPr>
        <p:spPr>
          <a:xfrm rot="5400000">
            <a:off x="-704440" y="692317"/>
            <a:ext cx="170495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Executive summary</a:t>
            </a:r>
          </a:p>
        </p:txBody>
      </p:sp>
      <p:sp>
        <p:nvSpPr>
          <p:cNvPr id="14" name="Title 1"/>
          <p:cNvSpPr txBox="1">
            <a:spLocks/>
          </p:cNvSpPr>
          <p:nvPr userDrawn="1"/>
        </p:nvSpPr>
        <p:spPr>
          <a:xfrm rot="5400000">
            <a:off x="-702318" y="2395195"/>
            <a:ext cx="1700808" cy="312035"/>
          </a:xfrm>
          <a:prstGeom prst="rect">
            <a:avLst/>
          </a:prstGeom>
          <a:solidFill>
            <a:schemeClr val="tx1"/>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Media evaluation report</a:t>
            </a:r>
          </a:p>
        </p:txBody>
      </p:sp>
      <p:sp>
        <p:nvSpPr>
          <p:cNvPr id="20" name="Title 1"/>
          <p:cNvSpPr txBox="1">
            <a:spLocks/>
          </p:cNvSpPr>
          <p:nvPr userDrawn="1"/>
        </p:nvSpPr>
        <p:spPr>
          <a:xfrm rot="5400000">
            <a:off x="-702318" y="4094002"/>
            <a:ext cx="1700808"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Glossary &amp; methodology</a:t>
            </a:r>
          </a:p>
        </p:txBody>
      </p:sp>
      <p:sp>
        <p:nvSpPr>
          <p:cNvPr id="21" name="Title 1"/>
          <p:cNvSpPr txBox="1">
            <a:spLocks/>
          </p:cNvSpPr>
          <p:nvPr userDrawn="1"/>
        </p:nvSpPr>
        <p:spPr>
          <a:xfrm rot="5400000">
            <a:off x="-732251" y="5821647"/>
            <a:ext cx="1760674"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Barcelona Principles</a:t>
            </a:r>
          </a:p>
        </p:txBody>
      </p:sp>
      <p:pic>
        <p:nvPicPr>
          <p:cNvPr id="8" name="Picture 2" descr="Displaying Gorkana Color Logo CMYK.jpg"/>
          <p:cNvPicPr>
            <a:picLocks noChangeAspect="1" noChangeArrowheads="1"/>
          </p:cNvPicPr>
          <p:nvPr userDrawn="1"/>
        </p:nvPicPr>
        <p:blipFill>
          <a:blip r:embed="rId2" cstate="print"/>
          <a:srcRect/>
          <a:stretch>
            <a:fillRect/>
          </a:stretch>
        </p:blipFill>
        <p:spPr bwMode="auto">
          <a:xfrm>
            <a:off x="8450932" y="95697"/>
            <a:ext cx="1183839" cy="382745"/>
          </a:xfrm>
          <a:prstGeom prst="rect">
            <a:avLst/>
          </a:prstGeom>
          <a:noFill/>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Conten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6" y="0"/>
            <a:ext cx="6641835" cy="562074"/>
          </a:xfrm>
          <a:prstGeom prst="rect">
            <a:avLst/>
          </a:prstGeom>
        </p:spPr>
        <p:txBody>
          <a:bodyPr anchor="ctr">
            <a:noAutofit/>
          </a:bodyPr>
          <a:lstStyle>
            <a:lvl1pPr algn="l">
              <a:defRPr sz="2200" b="1" baseline="0">
                <a:solidFill>
                  <a:schemeClr val="tx1"/>
                </a:solidFill>
              </a:defRPr>
            </a:lvl1pPr>
          </a:lstStyle>
          <a:p>
            <a:r>
              <a:rPr lang="en-US" dirty="0"/>
              <a:t>Slide Title</a:t>
            </a:r>
            <a:endParaRPr lang="en-GB" dirty="0"/>
          </a:p>
        </p:txBody>
      </p:sp>
      <p:sp>
        <p:nvSpPr>
          <p:cNvPr id="7" name="Title 1"/>
          <p:cNvSpPr txBox="1">
            <a:spLocks/>
          </p:cNvSpPr>
          <p:nvPr/>
        </p:nvSpPr>
        <p:spPr>
          <a:xfrm rot="5400000">
            <a:off x="-548895" y="536772"/>
            <a:ext cx="1393860" cy="312035"/>
          </a:xfrm>
          <a:prstGeom prst="rect">
            <a:avLst/>
          </a:prstGeom>
          <a:solidFill>
            <a:srgbClr val="002060"/>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Contents</a:t>
            </a:r>
          </a:p>
        </p:txBody>
      </p:sp>
      <p:sp>
        <p:nvSpPr>
          <p:cNvPr id="11" name="Title 1"/>
          <p:cNvSpPr txBox="1">
            <a:spLocks/>
          </p:cNvSpPr>
          <p:nvPr userDrawn="1"/>
        </p:nvSpPr>
        <p:spPr>
          <a:xfrm rot="5400000">
            <a:off x="-704440" y="692317"/>
            <a:ext cx="170495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Executive summary</a:t>
            </a:r>
          </a:p>
        </p:txBody>
      </p:sp>
      <p:sp>
        <p:nvSpPr>
          <p:cNvPr id="14" name="Title 1"/>
          <p:cNvSpPr txBox="1">
            <a:spLocks/>
          </p:cNvSpPr>
          <p:nvPr userDrawn="1"/>
        </p:nvSpPr>
        <p:spPr>
          <a:xfrm rot="5400000">
            <a:off x="-702318" y="2395195"/>
            <a:ext cx="1700808"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Media evaluation report</a:t>
            </a:r>
          </a:p>
        </p:txBody>
      </p:sp>
      <p:sp>
        <p:nvSpPr>
          <p:cNvPr id="20" name="Title 1"/>
          <p:cNvSpPr txBox="1">
            <a:spLocks/>
          </p:cNvSpPr>
          <p:nvPr userDrawn="1"/>
        </p:nvSpPr>
        <p:spPr>
          <a:xfrm rot="5400000">
            <a:off x="-702318" y="4094002"/>
            <a:ext cx="1700808" cy="312035"/>
          </a:xfrm>
          <a:prstGeom prst="rect">
            <a:avLst/>
          </a:prstGeom>
          <a:solidFill>
            <a:schemeClr val="tx1"/>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Glossary &amp; methodology</a:t>
            </a:r>
          </a:p>
        </p:txBody>
      </p:sp>
      <p:sp>
        <p:nvSpPr>
          <p:cNvPr id="21" name="Title 1"/>
          <p:cNvSpPr txBox="1">
            <a:spLocks/>
          </p:cNvSpPr>
          <p:nvPr userDrawn="1"/>
        </p:nvSpPr>
        <p:spPr>
          <a:xfrm rot="5400000">
            <a:off x="-732251" y="5821647"/>
            <a:ext cx="1760674"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Barcelona Principles</a:t>
            </a:r>
          </a:p>
        </p:txBody>
      </p:sp>
      <p:pic>
        <p:nvPicPr>
          <p:cNvPr id="8" name="Picture 2" descr="Displaying Gorkana Color Logo CMYK.jpg"/>
          <p:cNvPicPr>
            <a:picLocks noChangeAspect="1" noChangeArrowheads="1"/>
          </p:cNvPicPr>
          <p:nvPr userDrawn="1"/>
        </p:nvPicPr>
        <p:blipFill>
          <a:blip r:embed="rId2" cstate="print"/>
          <a:srcRect/>
          <a:stretch>
            <a:fillRect/>
          </a:stretch>
        </p:blipFill>
        <p:spPr bwMode="auto">
          <a:xfrm>
            <a:off x="8450932" y="95697"/>
            <a:ext cx="1183839" cy="382745"/>
          </a:xfrm>
          <a:prstGeom prst="rect">
            <a:avLst/>
          </a:prstGeom>
          <a:noFill/>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_Conten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6" y="0"/>
            <a:ext cx="6641835" cy="562074"/>
          </a:xfrm>
          <a:prstGeom prst="rect">
            <a:avLst/>
          </a:prstGeom>
        </p:spPr>
        <p:txBody>
          <a:bodyPr anchor="ctr">
            <a:noAutofit/>
          </a:bodyPr>
          <a:lstStyle>
            <a:lvl1pPr algn="l">
              <a:defRPr sz="2200" b="1" baseline="0">
                <a:solidFill>
                  <a:schemeClr val="tx1"/>
                </a:solidFill>
              </a:defRPr>
            </a:lvl1pPr>
          </a:lstStyle>
          <a:p>
            <a:r>
              <a:rPr lang="en-US" dirty="0"/>
              <a:t>Slide Title</a:t>
            </a:r>
            <a:endParaRPr lang="en-GB" dirty="0"/>
          </a:p>
        </p:txBody>
      </p:sp>
      <p:sp>
        <p:nvSpPr>
          <p:cNvPr id="7" name="Title 1"/>
          <p:cNvSpPr txBox="1">
            <a:spLocks/>
          </p:cNvSpPr>
          <p:nvPr/>
        </p:nvSpPr>
        <p:spPr>
          <a:xfrm rot="5400000">
            <a:off x="-548895" y="536772"/>
            <a:ext cx="1393860" cy="312035"/>
          </a:xfrm>
          <a:prstGeom prst="rect">
            <a:avLst/>
          </a:prstGeom>
          <a:solidFill>
            <a:srgbClr val="002060"/>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Contents</a:t>
            </a:r>
          </a:p>
        </p:txBody>
      </p:sp>
      <p:sp>
        <p:nvSpPr>
          <p:cNvPr id="11" name="Title 1"/>
          <p:cNvSpPr txBox="1">
            <a:spLocks/>
          </p:cNvSpPr>
          <p:nvPr userDrawn="1"/>
        </p:nvSpPr>
        <p:spPr>
          <a:xfrm rot="5400000">
            <a:off x="-704440" y="692317"/>
            <a:ext cx="1704950"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Executive summary</a:t>
            </a:r>
          </a:p>
        </p:txBody>
      </p:sp>
      <p:sp>
        <p:nvSpPr>
          <p:cNvPr id="14" name="Title 1"/>
          <p:cNvSpPr txBox="1">
            <a:spLocks/>
          </p:cNvSpPr>
          <p:nvPr userDrawn="1"/>
        </p:nvSpPr>
        <p:spPr>
          <a:xfrm rot="5400000">
            <a:off x="-702318" y="2395195"/>
            <a:ext cx="1700808"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Media evaluation report</a:t>
            </a:r>
          </a:p>
        </p:txBody>
      </p:sp>
      <p:sp>
        <p:nvSpPr>
          <p:cNvPr id="20" name="Title 1"/>
          <p:cNvSpPr txBox="1">
            <a:spLocks/>
          </p:cNvSpPr>
          <p:nvPr userDrawn="1"/>
        </p:nvSpPr>
        <p:spPr>
          <a:xfrm rot="5400000">
            <a:off x="-702318" y="4094002"/>
            <a:ext cx="1700808" cy="312035"/>
          </a:xfrm>
          <a:prstGeom prst="rect">
            <a:avLst/>
          </a:prstGeom>
          <a:solidFill>
            <a:schemeClr val="bg1">
              <a:lumMod val="85000"/>
            </a:schemeClr>
          </a:solidFill>
        </p:spPr>
        <p:txBody>
          <a:bodyPr anchor="ctr">
            <a:noAutofit/>
          </a:bodyPr>
          <a:lstStyle/>
          <a:p>
            <a:pPr>
              <a:spcBef>
                <a:spcPct val="0"/>
              </a:spcBef>
              <a:defRPr/>
            </a:pPr>
            <a:r>
              <a:rPr lang="en-GB" sz="800" kern="1200" dirty="0">
                <a:solidFill>
                  <a:srgbClr val="474747"/>
                </a:solidFill>
                <a:latin typeface="Arial" pitchFamily="34" charset="0"/>
                <a:ea typeface="+mn-ea"/>
                <a:cs typeface="Arial" pitchFamily="34" charset="0"/>
              </a:rPr>
              <a:t>Glossary &amp; methodology</a:t>
            </a:r>
          </a:p>
        </p:txBody>
      </p:sp>
      <p:sp>
        <p:nvSpPr>
          <p:cNvPr id="21" name="Title 1"/>
          <p:cNvSpPr txBox="1">
            <a:spLocks/>
          </p:cNvSpPr>
          <p:nvPr userDrawn="1"/>
        </p:nvSpPr>
        <p:spPr>
          <a:xfrm rot="5400000">
            <a:off x="-732251" y="5821647"/>
            <a:ext cx="1760674" cy="312035"/>
          </a:xfrm>
          <a:prstGeom prst="rect">
            <a:avLst/>
          </a:prstGeom>
          <a:solidFill>
            <a:schemeClr val="tx1"/>
          </a:solidFill>
        </p:spPr>
        <p:txBody>
          <a:bodyPr anchor="ctr">
            <a:noAutofit/>
          </a:bodyPr>
          <a:lstStyle/>
          <a:p>
            <a:pPr>
              <a:spcBef>
                <a:spcPct val="0"/>
              </a:spcBef>
              <a:defRPr/>
            </a:pPr>
            <a:r>
              <a:rPr lang="en-GB" sz="800" kern="1200" dirty="0">
                <a:solidFill>
                  <a:srgbClr val="FFFFFF">
                    <a:lumMod val="85000"/>
                  </a:srgbClr>
                </a:solidFill>
                <a:latin typeface="Arial" pitchFamily="34" charset="0"/>
                <a:ea typeface="+mn-ea"/>
                <a:cs typeface="Arial" pitchFamily="34" charset="0"/>
              </a:rPr>
              <a:t>Barcelona Principles</a:t>
            </a:r>
          </a:p>
        </p:txBody>
      </p:sp>
      <p:pic>
        <p:nvPicPr>
          <p:cNvPr id="8" name="Picture 2" descr="Displaying Gorkana Color Logo CMYK.jpg"/>
          <p:cNvPicPr>
            <a:picLocks noChangeAspect="1" noChangeArrowheads="1"/>
          </p:cNvPicPr>
          <p:nvPr userDrawn="1"/>
        </p:nvPicPr>
        <p:blipFill>
          <a:blip r:embed="rId2" cstate="print"/>
          <a:srcRect/>
          <a:stretch>
            <a:fillRect/>
          </a:stretch>
        </p:blipFill>
        <p:spPr bwMode="auto">
          <a:xfrm>
            <a:off x="8450932" y="95697"/>
            <a:ext cx="1183839" cy="382745"/>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11"/>
          <p:cNvSpPr/>
          <p:nvPr userDrawn="1"/>
        </p:nvSpPr>
        <p:spPr>
          <a:xfrm>
            <a:off x="0" y="1"/>
            <a:ext cx="9906000" cy="1063625"/>
          </a:xfrm>
          <a:prstGeom prst="rect">
            <a:avLst/>
          </a:prstGeom>
          <a:solidFill>
            <a:srgbClr val="0C6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2064"/>
            <a:endParaRPr lang="en-US" sz="2000" kern="1200">
              <a:solidFill>
                <a:srgbClr val="FFFFFF"/>
              </a:solidFill>
            </a:endParaRPr>
          </a:p>
        </p:txBody>
      </p:sp>
      <p:sp>
        <p:nvSpPr>
          <p:cNvPr id="13" name="Rectangle 12"/>
          <p:cNvSpPr/>
          <p:nvPr userDrawn="1"/>
        </p:nvSpPr>
        <p:spPr>
          <a:xfrm rot="2751895">
            <a:off x="4765149" y="582593"/>
            <a:ext cx="609599" cy="698235"/>
          </a:xfrm>
          <a:prstGeom prst="rect">
            <a:avLst/>
          </a:prstGeom>
          <a:solidFill>
            <a:srgbClr val="0C6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2064"/>
            <a:endParaRPr lang="en-US" sz="2000" kern="1200">
              <a:solidFill>
                <a:srgbClr val="FFFFFF"/>
              </a:solidFill>
            </a:endParaRPr>
          </a:p>
        </p:txBody>
      </p:sp>
      <p:sp>
        <p:nvSpPr>
          <p:cNvPr id="3" name="Content Placeholder 2"/>
          <p:cNvSpPr>
            <a:spLocks noGrp="1"/>
          </p:cNvSpPr>
          <p:nvPr>
            <p:ph sz="quarter" idx="10"/>
          </p:nvPr>
        </p:nvSpPr>
        <p:spPr>
          <a:xfrm>
            <a:off x="495300" y="1785940"/>
            <a:ext cx="8915400" cy="3794125"/>
          </a:xfrm>
          <a:prstGeom prst="rect">
            <a:avLst/>
          </a:prstGeom>
        </p:spPr>
        <p:txBody>
          <a:bodyPr vert="horz" lIns="102413" tIns="51206" rIns="102413" bIns="51206"/>
          <a:lstStyle>
            <a:lvl1pPr marL="0" indent="0">
              <a:buNone/>
              <a:defRPr/>
            </a:lvl1pPr>
          </a:lstStyle>
          <a:p>
            <a:pPr lvl="0"/>
            <a:endParaRPr lang="en-US" dirty="0"/>
          </a:p>
        </p:txBody>
      </p:sp>
      <p:sp>
        <p:nvSpPr>
          <p:cNvPr id="6" name="Slide Number Placeholder 5"/>
          <p:cNvSpPr>
            <a:spLocks noGrp="1"/>
          </p:cNvSpPr>
          <p:nvPr>
            <p:ph type="sldNum" sz="quarter" idx="11"/>
          </p:nvPr>
        </p:nvSpPr>
        <p:spPr/>
        <p:txBody>
          <a:bodyPr/>
          <a:lstStyle/>
          <a:p>
            <a:fld id="{6A8CB63F-0B7C-CC4A-894A-79575A24862B}" type="slidenum">
              <a:rPr lang="en-US" smtClean="0">
                <a:solidFill>
                  <a:srgbClr val="4F4F4F">
                    <a:tint val="75000"/>
                  </a:srgbClr>
                </a:solidFill>
              </a:rPr>
              <a:pPr/>
              <a:t>‹#›</a:t>
            </a:fld>
            <a:endParaRPr lang="en-US">
              <a:solidFill>
                <a:srgbClr val="4F4F4F">
                  <a:tint val="75000"/>
                </a:srgbClr>
              </a:solidFill>
            </a:endParaRPr>
          </a:p>
        </p:txBody>
      </p:sp>
      <p:sp>
        <p:nvSpPr>
          <p:cNvPr id="18" name="Title Placeholder 1"/>
          <p:cNvSpPr>
            <a:spLocks noGrp="1"/>
          </p:cNvSpPr>
          <p:nvPr>
            <p:ph type="title"/>
          </p:nvPr>
        </p:nvSpPr>
        <p:spPr>
          <a:xfrm>
            <a:off x="495300" y="151269"/>
            <a:ext cx="8915400" cy="780440"/>
          </a:xfrm>
          <a:prstGeom prst="rect">
            <a:avLst/>
          </a:prstGeom>
        </p:spPr>
        <p:txBody>
          <a:bodyPr vert="horz" lIns="102413" tIns="51206" rIns="102413" bIns="51206" rtlCol="0" anchor="ctr">
            <a:normAutofit/>
          </a:bodyPr>
          <a:lstStyle/>
          <a:p>
            <a:r>
              <a:rPr lang="en-US" dirty="0"/>
              <a:t>Click to edit Master title style</a:t>
            </a:r>
          </a:p>
        </p:txBody>
      </p:sp>
      <p:pic>
        <p:nvPicPr>
          <p:cNvPr id="8" name="Picture 7" descr="CISION_LOGO_NO_TAGLIN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5000" y="6438080"/>
            <a:ext cx="1386151" cy="283397"/>
          </a:xfrm>
          <a:prstGeom prst="rect">
            <a:avLst/>
          </a:prstGeom>
        </p:spPr>
      </p:pic>
    </p:spTree>
    <p:extLst>
      <p:ext uri="{BB962C8B-B14F-4D97-AF65-F5344CB8AC3E}">
        <p14:creationId xmlns:p14="http://schemas.microsoft.com/office/powerpoint/2010/main" val="909003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martArt">
    <p:spTree>
      <p:nvGrpSpPr>
        <p:cNvPr id="1" name=""/>
        <p:cNvGrpSpPr/>
        <p:nvPr/>
      </p:nvGrpSpPr>
      <p:grpSpPr>
        <a:xfrm>
          <a:off x="0" y="0"/>
          <a:ext cx="0" cy="0"/>
          <a:chOff x="0" y="0"/>
          <a:chExt cx="0" cy="0"/>
        </a:xfrm>
      </p:grpSpPr>
      <p:sp>
        <p:nvSpPr>
          <p:cNvPr id="12" name="Rectangle 11"/>
          <p:cNvSpPr/>
          <p:nvPr userDrawn="1"/>
        </p:nvSpPr>
        <p:spPr>
          <a:xfrm>
            <a:off x="0" y="1"/>
            <a:ext cx="9906000" cy="1063625"/>
          </a:xfrm>
          <a:prstGeom prst="rect">
            <a:avLst/>
          </a:prstGeom>
          <a:solidFill>
            <a:srgbClr val="0C6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2064"/>
            <a:endParaRPr lang="en-US" sz="2000" kern="1200">
              <a:solidFill>
                <a:srgbClr val="FFFFFF"/>
              </a:solidFill>
            </a:endParaRPr>
          </a:p>
        </p:txBody>
      </p:sp>
      <p:sp>
        <p:nvSpPr>
          <p:cNvPr id="13" name="Rectangle 12"/>
          <p:cNvSpPr/>
          <p:nvPr userDrawn="1"/>
        </p:nvSpPr>
        <p:spPr>
          <a:xfrm rot="2751895">
            <a:off x="4765149" y="582593"/>
            <a:ext cx="609599" cy="698235"/>
          </a:xfrm>
          <a:prstGeom prst="rect">
            <a:avLst/>
          </a:prstGeom>
          <a:solidFill>
            <a:srgbClr val="0C6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2064"/>
            <a:endParaRPr lang="en-US" sz="2000" kern="1200">
              <a:solidFill>
                <a:srgbClr val="FFFFFF"/>
              </a:solidFill>
            </a:endParaRPr>
          </a:p>
        </p:txBody>
      </p:sp>
      <p:sp>
        <p:nvSpPr>
          <p:cNvPr id="4" name="SmartArt Placeholder 3"/>
          <p:cNvSpPr>
            <a:spLocks noGrp="1"/>
          </p:cNvSpPr>
          <p:nvPr>
            <p:ph type="dgm" sz="quarter" idx="10"/>
          </p:nvPr>
        </p:nvSpPr>
        <p:spPr>
          <a:xfrm>
            <a:off x="495300" y="1820865"/>
            <a:ext cx="8915400" cy="4232275"/>
          </a:xfrm>
          <a:prstGeom prst="rect">
            <a:avLst/>
          </a:prstGeom>
        </p:spPr>
        <p:txBody>
          <a:bodyPr vert="horz" lIns="102413" tIns="51206" rIns="102413" bIns="51206"/>
          <a:lstStyle/>
          <a:p>
            <a:endParaRPr lang="en-US"/>
          </a:p>
        </p:txBody>
      </p:sp>
      <p:sp>
        <p:nvSpPr>
          <p:cNvPr id="5" name="Slide Number Placeholder 4"/>
          <p:cNvSpPr>
            <a:spLocks noGrp="1"/>
          </p:cNvSpPr>
          <p:nvPr>
            <p:ph type="sldNum" sz="quarter" idx="11"/>
          </p:nvPr>
        </p:nvSpPr>
        <p:spPr/>
        <p:txBody>
          <a:bodyPr/>
          <a:lstStyle/>
          <a:p>
            <a:fld id="{6A8CB63F-0B7C-CC4A-894A-79575A24862B}" type="slidenum">
              <a:rPr lang="en-US" smtClean="0">
                <a:solidFill>
                  <a:srgbClr val="4F4F4F">
                    <a:tint val="75000"/>
                  </a:srgbClr>
                </a:solidFill>
              </a:rPr>
              <a:pPr/>
              <a:t>‹#›</a:t>
            </a:fld>
            <a:endParaRPr lang="en-US">
              <a:solidFill>
                <a:srgbClr val="4F4F4F">
                  <a:tint val="75000"/>
                </a:srgbClr>
              </a:solidFill>
            </a:endParaRPr>
          </a:p>
        </p:txBody>
      </p:sp>
      <p:sp>
        <p:nvSpPr>
          <p:cNvPr id="18" name="Title Placeholder 1"/>
          <p:cNvSpPr>
            <a:spLocks noGrp="1"/>
          </p:cNvSpPr>
          <p:nvPr>
            <p:ph type="title"/>
          </p:nvPr>
        </p:nvSpPr>
        <p:spPr>
          <a:xfrm>
            <a:off x="495300" y="151269"/>
            <a:ext cx="8915400" cy="780440"/>
          </a:xfrm>
          <a:prstGeom prst="rect">
            <a:avLst/>
          </a:prstGeom>
        </p:spPr>
        <p:txBody>
          <a:bodyPr vert="horz" lIns="102413" tIns="51206" rIns="102413" bIns="51206" rtlCol="0" anchor="ctr">
            <a:normAutofit/>
          </a:bodyPr>
          <a:lstStyle/>
          <a:p>
            <a:r>
              <a:rPr lang="en-US" dirty="0"/>
              <a:t>Click to edit Master title style</a:t>
            </a:r>
          </a:p>
        </p:txBody>
      </p:sp>
      <p:pic>
        <p:nvPicPr>
          <p:cNvPr id="8" name="Picture 7" descr="CISION_LOGO_NO_TAGLIN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5000" y="6438080"/>
            <a:ext cx="1386151" cy="283397"/>
          </a:xfrm>
          <a:prstGeom prst="rect">
            <a:avLst/>
          </a:prstGeom>
        </p:spPr>
      </p:pic>
    </p:spTree>
    <p:extLst>
      <p:ext uri="{BB962C8B-B14F-4D97-AF65-F5344CB8AC3E}">
        <p14:creationId xmlns:p14="http://schemas.microsoft.com/office/powerpoint/2010/main" val="364763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icture and Text">
    <p:spTree>
      <p:nvGrpSpPr>
        <p:cNvPr id="1" name=""/>
        <p:cNvGrpSpPr/>
        <p:nvPr/>
      </p:nvGrpSpPr>
      <p:grpSpPr>
        <a:xfrm>
          <a:off x="0" y="0"/>
          <a:ext cx="0" cy="0"/>
          <a:chOff x="0" y="0"/>
          <a:chExt cx="0" cy="0"/>
        </a:xfrm>
      </p:grpSpPr>
      <p:sp>
        <p:nvSpPr>
          <p:cNvPr id="13" name="Rectangle 12"/>
          <p:cNvSpPr/>
          <p:nvPr userDrawn="1"/>
        </p:nvSpPr>
        <p:spPr>
          <a:xfrm>
            <a:off x="0" y="1"/>
            <a:ext cx="9906000" cy="1063625"/>
          </a:xfrm>
          <a:prstGeom prst="rect">
            <a:avLst/>
          </a:prstGeom>
          <a:solidFill>
            <a:srgbClr val="0C6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2064"/>
            <a:endParaRPr lang="en-US" sz="2000" kern="1200">
              <a:solidFill>
                <a:srgbClr val="FFFFFF"/>
              </a:solidFill>
            </a:endParaRPr>
          </a:p>
        </p:txBody>
      </p:sp>
      <p:sp>
        <p:nvSpPr>
          <p:cNvPr id="14" name="Rectangle 13"/>
          <p:cNvSpPr/>
          <p:nvPr userDrawn="1"/>
        </p:nvSpPr>
        <p:spPr>
          <a:xfrm rot="2751895">
            <a:off x="4765149" y="582593"/>
            <a:ext cx="609599" cy="698235"/>
          </a:xfrm>
          <a:prstGeom prst="rect">
            <a:avLst/>
          </a:prstGeom>
          <a:solidFill>
            <a:srgbClr val="0C6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2064"/>
            <a:endParaRPr lang="en-US" sz="2000" kern="1200">
              <a:solidFill>
                <a:srgbClr val="FFFFFF"/>
              </a:solidFill>
            </a:endParaRPr>
          </a:p>
        </p:txBody>
      </p:sp>
      <p:sp>
        <p:nvSpPr>
          <p:cNvPr id="16" name="Text Placeholder 14"/>
          <p:cNvSpPr>
            <a:spLocks noGrp="1"/>
          </p:cNvSpPr>
          <p:nvPr>
            <p:ph type="body" sz="quarter" idx="10"/>
          </p:nvPr>
        </p:nvSpPr>
        <p:spPr>
          <a:xfrm>
            <a:off x="4945140" y="1865082"/>
            <a:ext cx="4465562" cy="4172178"/>
          </a:xfrm>
          <a:prstGeom prst="rect">
            <a:avLst/>
          </a:prstGeom>
        </p:spPr>
        <p:txBody>
          <a:bodyPr vert="horz" lIns="102413" tIns="51206" rIns="102413" bIns="51206"/>
          <a:lstStyle>
            <a:lvl1pPr>
              <a:buClr>
                <a:srgbClr val="F15D22"/>
              </a:buClr>
              <a:defRPr sz="2700"/>
            </a:lvl1pPr>
            <a:lvl2pPr>
              <a:buClr>
                <a:srgbClr val="F15D22"/>
              </a:buClr>
              <a:defRPr sz="2200"/>
            </a:lvl2pPr>
            <a:lvl3pPr>
              <a:buClr>
                <a:srgbClr val="F15D22"/>
              </a:buClr>
              <a:defRPr sz="2000"/>
            </a:lvl3pPr>
            <a:lvl4pPr>
              <a:buClr>
                <a:srgbClr val="F15D22"/>
              </a:buClr>
              <a:defRPr sz="1800"/>
            </a:lvl4pPr>
            <a:lvl5pPr>
              <a:buClr>
                <a:srgbClr val="F15D22"/>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1"/>
          </p:nvPr>
        </p:nvSpPr>
        <p:spPr>
          <a:xfrm>
            <a:off x="424792" y="1865314"/>
            <a:ext cx="4198011" cy="4171951"/>
          </a:xfrm>
          <a:prstGeom prst="rect">
            <a:avLst/>
          </a:prstGeom>
        </p:spPr>
        <p:txBody>
          <a:bodyPr vert="horz" lIns="102413" tIns="51206" rIns="102413" bIns="51206"/>
          <a:lstStyle/>
          <a:p>
            <a:endParaRPr lang="en-US"/>
          </a:p>
        </p:txBody>
      </p:sp>
      <p:sp>
        <p:nvSpPr>
          <p:cNvPr id="4" name="Slide Number Placeholder 3"/>
          <p:cNvSpPr>
            <a:spLocks noGrp="1"/>
          </p:cNvSpPr>
          <p:nvPr>
            <p:ph type="sldNum" sz="quarter" idx="12"/>
          </p:nvPr>
        </p:nvSpPr>
        <p:spPr/>
        <p:txBody>
          <a:bodyPr/>
          <a:lstStyle/>
          <a:p>
            <a:fld id="{6A8CB63F-0B7C-CC4A-894A-79575A24862B}" type="slidenum">
              <a:rPr lang="en-US" smtClean="0">
                <a:solidFill>
                  <a:srgbClr val="4F4F4F">
                    <a:tint val="75000"/>
                  </a:srgbClr>
                </a:solidFill>
              </a:rPr>
              <a:pPr/>
              <a:t>‹#›</a:t>
            </a:fld>
            <a:endParaRPr lang="en-US">
              <a:solidFill>
                <a:srgbClr val="4F4F4F">
                  <a:tint val="75000"/>
                </a:srgbClr>
              </a:solidFill>
            </a:endParaRPr>
          </a:p>
        </p:txBody>
      </p:sp>
      <p:sp>
        <p:nvSpPr>
          <p:cNvPr id="19" name="Title Placeholder 1"/>
          <p:cNvSpPr>
            <a:spLocks noGrp="1"/>
          </p:cNvSpPr>
          <p:nvPr>
            <p:ph type="title"/>
          </p:nvPr>
        </p:nvSpPr>
        <p:spPr>
          <a:xfrm>
            <a:off x="495300" y="151269"/>
            <a:ext cx="8915400" cy="780440"/>
          </a:xfrm>
          <a:prstGeom prst="rect">
            <a:avLst/>
          </a:prstGeom>
        </p:spPr>
        <p:txBody>
          <a:bodyPr vert="horz" lIns="102413" tIns="51206" rIns="102413" bIns="51206" rtlCol="0" anchor="ctr">
            <a:normAutofit/>
          </a:bodyPr>
          <a:lstStyle/>
          <a:p>
            <a:r>
              <a:rPr lang="en-US" dirty="0"/>
              <a:t>Click to edit Master title style</a:t>
            </a:r>
          </a:p>
        </p:txBody>
      </p:sp>
      <p:pic>
        <p:nvPicPr>
          <p:cNvPr id="9" name="Picture 8" descr="CISION_LOGO_NO_TAGLIN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5000" y="6438080"/>
            <a:ext cx="1386151" cy="283397"/>
          </a:xfrm>
          <a:prstGeom prst="rect">
            <a:avLst/>
          </a:prstGeom>
        </p:spPr>
      </p:pic>
    </p:spTree>
    <p:extLst>
      <p:ext uri="{BB962C8B-B14F-4D97-AF65-F5344CB8AC3E}">
        <p14:creationId xmlns:p14="http://schemas.microsoft.com/office/powerpoint/2010/main" val="383011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and Media">
    <p:spTree>
      <p:nvGrpSpPr>
        <p:cNvPr id="1" name=""/>
        <p:cNvGrpSpPr/>
        <p:nvPr/>
      </p:nvGrpSpPr>
      <p:grpSpPr>
        <a:xfrm>
          <a:off x="0" y="0"/>
          <a:ext cx="0" cy="0"/>
          <a:chOff x="0" y="0"/>
          <a:chExt cx="0" cy="0"/>
        </a:xfrm>
      </p:grpSpPr>
      <p:sp>
        <p:nvSpPr>
          <p:cNvPr id="15" name="Rectangle 14"/>
          <p:cNvSpPr/>
          <p:nvPr userDrawn="1"/>
        </p:nvSpPr>
        <p:spPr>
          <a:xfrm>
            <a:off x="0" y="1"/>
            <a:ext cx="9906000" cy="1063625"/>
          </a:xfrm>
          <a:prstGeom prst="rect">
            <a:avLst/>
          </a:prstGeom>
          <a:solidFill>
            <a:srgbClr val="0C6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2064"/>
            <a:endParaRPr lang="en-US" sz="2000" kern="1200">
              <a:solidFill>
                <a:srgbClr val="FFFFFF"/>
              </a:solidFill>
            </a:endParaRPr>
          </a:p>
        </p:txBody>
      </p:sp>
      <p:sp>
        <p:nvSpPr>
          <p:cNvPr id="20" name="Rectangle 19"/>
          <p:cNvSpPr/>
          <p:nvPr userDrawn="1"/>
        </p:nvSpPr>
        <p:spPr>
          <a:xfrm rot="2751895">
            <a:off x="4765149" y="582593"/>
            <a:ext cx="609599" cy="698235"/>
          </a:xfrm>
          <a:prstGeom prst="rect">
            <a:avLst/>
          </a:prstGeom>
          <a:solidFill>
            <a:srgbClr val="0C6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2064"/>
            <a:endParaRPr lang="en-US" sz="2000" kern="1200">
              <a:solidFill>
                <a:srgbClr val="FFFFFF"/>
              </a:solidFill>
            </a:endParaRPr>
          </a:p>
        </p:txBody>
      </p:sp>
      <p:sp>
        <p:nvSpPr>
          <p:cNvPr id="16" name="Text Placeholder 14"/>
          <p:cNvSpPr>
            <a:spLocks noGrp="1"/>
          </p:cNvSpPr>
          <p:nvPr>
            <p:ph type="body" sz="quarter" idx="10"/>
          </p:nvPr>
        </p:nvSpPr>
        <p:spPr>
          <a:xfrm>
            <a:off x="4945140" y="1865082"/>
            <a:ext cx="4465562" cy="4172178"/>
          </a:xfrm>
          <a:prstGeom prst="rect">
            <a:avLst/>
          </a:prstGeom>
        </p:spPr>
        <p:txBody>
          <a:bodyPr vert="horz" lIns="102413" tIns="51206" rIns="102413" bIns="51206"/>
          <a:lstStyle>
            <a:lvl1pPr>
              <a:buClr>
                <a:srgbClr val="F15D22"/>
              </a:buClr>
              <a:defRPr sz="2700"/>
            </a:lvl1pPr>
            <a:lvl2pPr>
              <a:buClr>
                <a:srgbClr val="F15D22"/>
              </a:buClr>
              <a:defRPr sz="2200"/>
            </a:lvl2pPr>
            <a:lvl3pPr>
              <a:buClr>
                <a:srgbClr val="F15D22"/>
              </a:buClr>
              <a:defRPr sz="2000"/>
            </a:lvl3pPr>
            <a:lvl4pPr>
              <a:buClr>
                <a:srgbClr val="F15D22"/>
              </a:buClr>
              <a:defRPr sz="1800"/>
            </a:lvl4pPr>
            <a:lvl5pPr>
              <a:buClr>
                <a:srgbClr val="F15D22"/>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Media Placeholder 2"/>
          <p:cNvSpPr>
            <a:spLocks noGrp="1"/>
          </p:cNvSpPr>
          <p:nvPr>
            <p:ph type="media" sz="quarter" idx="11"/>
          </p:nvPr>
        </p:nvSpPr>
        <p:spPr>
          <a:xfrm>
            <a:off x="620848" y="1865314"/>
            <a:ext cx="3970998" cy="4171951"/>
          </a:xfrm>
          <a:prstGeom prst="rect">
            <a:avLst/>
          </a:prstGeom>
        </p:spPr>
        <p:txBody>
          <a:bodyPr vert="horz" lIns="102413" tIns="51206" rIns="102413" bIns="51206"/>
          <a:lstStyle/>
          <a:p>
            <a:endParaRPr lang="en-US"/>
          </a:p>
        </p:txBody>
      </p:sp>
      <p:sp>
        <p:nvSpPr>
          <p:cNvPr id="4" name="Slide Number Placeholder 3"/>
          <p:cNvSpPr>
            <a:spLocks noGrp="1"/>
          </p:cNvSpPr>
          <p:nvPr>
            <p:ph type="sldNum" sz="quarter" idx="12"/>
          </p:nvPr>
        </p:nvSpPr>
        <p:spPr/>
        <p:txBody>
          <a:bodyPr/>
          <a:lstStyle/>
          <a:p>
            <a:fld id="{6A8CB63F-0B7C-CC4A-894A-79575A24862B}" type="slidenum">
              <a:rPr lang="en-US" smtClean="0">
                <a:solidFill>
                  <a:srgbClr val="4F4F4F">
                    <a:tint val="75000"/>
                  </a:srgbClr>
                </a:solidFill>
              </a:rPr>
              <a:pPr/>
              <a:t>‹#›</a:t>
            </a:fld>
            <a:endParaRPr lang="en-US">
              <a:solidFill>
                <a:srgbClr val="4F4F4F">
                  <a:tint val="75000"/>
                </a:srgbClr>
              </a:solidFill>
            </a:endParaRPr>
          </a:p>
        </p:txBody>
      </p:sp>
      <p:sp>
        <p:nvSpPr>
          <p:cNvPr id="19" name="Title Placeholder 1"/>
          <p:cNvSpPr>
            <a:spLocks noGrp="1"/>
          </p:cNvSpPr>
          <p:nvPr>
            <p:ph type="title"/>
          </p:nvPr>
        </p:nvSpPr>
        <p:spPr>
          <a:xfrm>
            <a:off x="495300" y="151269"/>
            <a:ext cx="8915400" cy="780440"/>
          </a:xfrm>
          <a:prstGeom prst="rect">
            <a:avLst/>
          </a:prstGeom>
        </p:spPr>
        <p:txBody>
          <a:bodyPr vert="horz" lIns="102413" tIns="51206" rIns="102413" bIns="51206" rtlCol="0" anchor="ctr">
            <a:normAutofit/>
          </a:bodyPr>
          <a:lstStyle/>
          <a:p>
            <a:r>
              <a:rPr lang="en-US" dirty="0"/>
              <a:t>Click to edit Master title style</a:t>
            </a:r>
          </a:p>
        </p:txBody>
      </p:sp>
      <p:pic>
        <p:nvPicPr>
          <p:cNvPr id="9" name="Picture 8" descr="CISION_LOGO_NO_TAGLIN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5000" y="6438080"/>
            <a:ext cx="1386151" cy="283397"/>
          </a:xfrm>
          <a:prstGeom prst="rect">
            <a:avLst/>
          </a:prstGeom>
        </p:spPr>
      </p:pic>
    </p:spTree>
    <p:extLst>
      <p:ext uri="{BB962C8B-B14F-4D97-AF65-F5344CB8AC3E}">
        <p14:creationId xmlns:p14="http://schemas.microsoft.com/office/powerpoint/2010/main" val="116801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4" name="Rectangle 3"/>
          <p:cNvSpPr/>
          <p:nvPr userDrawn="1"/>
        </p:nvSpPr>
        <p:spPr>
          <a:xfrm>
            <a:off x="0" y="1"/>
            <a:ext cx="9906000" cy="1063625"/>
          </a:xfrm>
          <a:prstGeom prst="rect">
            <a:avLst/>
          </a:prstGeom>
          <a:solidFill>
            <a:srgbClr val="0C6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2064"/>
            <a:endParaRPr lang="en-US" sz="2000" kern="1200">
              <a:solidFill>
                <a:srgbClr val="FFFFFF"/>
              </a:solidFill>
            </a:endParaRPr>
          </a:p>
        </p:txBody>
      </p:sp>
      <p:sp>
        <p:nvSpPr>
          <p:cNvPr id="16" name="Rectangle 15"/>
          <p:cNvSpPr/>
          <p:nvPr userDrawn="1"/>
        </p:nvSpPr>
        <p:spPr>
          <a:xfrm rot="2751895">
            <a:off x="4765149" y="582593"/>
            <a:ext cx="609599" cy="698235"/>
          </a:xfrm>
          <a:prstGeom prst="rect">
            <a:avLst/>
          </a:prstGeom>
          <a:solidFill>
            <a:srgbClr val="0C6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2064"/>
            <a:endParaRPr lang="en-US" sz="2000" kern="1200">
              <a:solidFill>
                <a:srgbClr val="FFFFFF"/>
              </a:solidFill>
            </a:endParaRPr>
          </a:p>
        </p:txBody>
      </p:sp>
      <p:sp>
        <p:nvSpPr>
          <p:cNvPr id="10" name="Title Placeholder 1"/>
          <p:cNvSpPr>
            <a:spLocks noGrp="1"/>
          </p:cNvSpPr>
          <p:nvPr userDrawn="1">
            <p:ph type="title"/>
          </p:nvPr>
        </p:nvSpPr>
        <p:spPr>
          <a:xfrm>
            <a:off x="495300" y="151269"/>
            <a:ext cx="8915400" cy="780440"/>
          </a:xfrm>
          <a:prstGeom prst="rect">
            <a:avLst/>
          </a:prstGeom>
        </p:spPr>
        <p:txBody>
          <a:bodyPr vert="horz" lIns="102413" tIns="51206" rIns="102413" bIns="51206" rtlCol="0" anchor="ctr">
            <a:normAutofit/>
          </a:bodyPr>
          <a:lstStyle/>
          <a:p>
            <a:r>
              <a:rPr lang="en-US" dirty="0"/>
              <a:t>Click to edit Master title style</a:t>
            </a:r>
          </a:p>
        </p:txBody>
      </p:sp>
      <p:sp>
        <p:nvSpPr>
          <p:cNvPr id="3" name="Chart Placeholder 2"/>
          <p:cNvSpPr>
            <a:spLocks noGrp="1"/>
          </p:cNvSpPr>
          <p:nvPr userDrawn="1">
            <p:ph type="chart" sz="quarter" idx="10"/>
          </p:nvPr>
        </p:nvSpPr>
        <p:spPr>
          <a:xfrm>
            <a:off x="629202" y="1835606"/>
            <a:ext cx="8655711" cy="3767138"/>
          </a:xfrm>
          <a:prstGeom prst="rect">
            <a:avLst/>
          </a:prstGeom>
        </p:spPr>
        <p:txBody>
          <a:bodyPr vert="horz" lIns="102413" tIns="51206" rIns="102413" bIns="51206"/>
          <a:lstStyle/>
          <a:p>
            <a:endParaRPr lang="en-US"/>
          </a:p>
        </p:txBody>
      </p:sp>
      <p:sp>
        <p:nvSpPr>
          <p:cNvPr id="2" name="Slide Number Placeholder 1"/>
          <p:cNvSpPr>
            <a:spLocks noGrp="1"/>
          </p:cNvSpPr>
          <p:nvPr userDrawn="1">
            <p:ph type="sldNum" sz="quarter" idx="11"/>
          </p:nvPr>
        </p:nvSpPr>
        <p:spPr/>
        <p:txBody>
          <a:bodyPr/>
          <a:lstStyle/>
          <a:p>
            <a:fld id="{6A8CB63F-0B7C-CC4A-894A-79575A24862B}" type="slidenum">
              <a:rPr lang="en-US" smtClean="0">
                <a:solidFill>
                  <a:srgbClr val="4F4F4F">
                    <a:tint val="75000"/>
                  </a:srgbClr>
                </a:solidFill>
              </a:rPr>
              <a:pPr/>
              <a:t>‹#›</a:t>
            </a:fld>
            <a:endParaRPr lang="en-US">
              <a:solidFill>
                <a:srgbClr val="4F4F4F">
                  <a:tint val="75000"/>
                </a:srgbClr>
              </a:solidFill>
            </a:endParaRPr>
          </a:p>
        </p:txBody>
      </p:sp>
      <p:pic>
        <p:nvPicPr>
          <p:cNvPr id="8" name="Picture 7" descr="CISION_LOGO_NO_TAGLIN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5000" y="6438080"/>
            <a:ext cx="1386151" cy="283397"/>
          </a:xfrm>
          <a:prstGeom prst="rect">
            <a:avLst/>
          </a:prstGeom>
        </p:spPr>
      </p:pic>
    </p:spTree>
    <p:extLst>
      <p:ext uri="{BB962C8B-B14F-4D97-AF65-F5344CB8AC3E}">
        <p14:creationId xmlns:p14="http://schemas.microsoft.com/office/powerpoint/2010/main" val="44379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A8CB63F-0B7C-CC4A-894A-79575A24862B}" type="slidenum">
              <a:rPr lang="en-US" smtClean="0">
                <a:solidFill>
                  <a:srgbClr val="4F4F4F">
                    <a:tint val="75000"/>
                  </a:srgbClr>
                </a:solidFill>
              </a:rPr>
              <a:pPr/>
              <a:t>‹#›</a:t>
            </a:fld>
            <a:endParaRPr lang="en-US">
              <a:solidFill>
                <a:srgbClr val="4F4F4F">
                  <a:tint val="75000"/>
                </a:srgbClr>
              </a:solidFill>
            </a:endParaRPr>
          </a:p>
        </p:txBody>
      </p:sp>
    </p:spTree>
    <p:extLst>
      <p:ext uri="{BB962C8B-B14F-4D97-AF65-F5344CB8AC3E}">
        <p14:creationId xmlns:p14="http://schemas.microsoft.com/office/powerpoint/2010/main" val="2316002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4.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243720" y="6356352"/>
            <a:ext cx="2311400" cy="365125"/>
          </a:xfrm>
          <a:prstGeom prst="rect">
            <a:avLst/>
          </a:prstGeom>
        </p:spPr>
        <p:txBody>
          <a:bodyPr vert="horz" lIns="102413" tIns="51206" rIns="102413" bIns="51206" rtlCol="0" anchor="ctr"/>
          <a:lstStyle>
            <a:lvl1pPr algn="l">
              <a:defRPr sz="1300">
                <a:solidFill>
                  <a:schemeClr val="tx1">
                    <a:tint val="75000"/>
                  </a:schemeClr>
                </a:solidFill>
              </a:defRPr>
            </a:lvl1pPr>
          </a:lstStyle>
          <a:p>
            <a:pPr defTabSz="512064"/>
            <a:fld id="{6A8CB63F-0B7C-CC4A-894A-79575A24862B}" type="slidenum">
              <a:rPr lang="en-US" kern="1200" smtClean="0">
                <a:solidFill>
                  <a:srgbClr val="4F4F4F">
                    <a:tint val="75000"/>
                  </a:srgbClr>
                </a:solidFill>
                <a:ea typeface="+mn-ea"/>
                <a:cs typeface="+mn-cs"/>
              </a:rPr>
              <a:pPr defTabSz="512064"/>
              <a:t>‹#›</a:t>
            </a:fld>
            <a:endParaRPr lang="en-US" kern="1200">
              <a:solidFill>
                <a:srgbClr val="4F4F4F">
                  <a:tint val="75000"/>
                </a:srgbClr>
              </a:solidFill>
              <a:ea typeface="+mn-ea"/>
              <a:cs typeface="+mn-cs"/>
            </a:endParaRPr>
          </a:p>
        </p:txBody>
      </p:sp>
    </p:spTree>
    <p:extLst>
      <p:ext uri="{BB962C8B-B14F-4D97-AF65-F5344CB8AC3E}">
        <p14:creationId xmlns:p14="http://schemas.microsoft.com/office/powerpoint/2010/main" val="12627548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hf hdr="0" dt="0"/>
  <p:txStyles>
    <p:titleStyle>
      <a:lvl1pPr algn="ctr" defTabSz="512064" rtl="0" eaLnBrk="1" latinLnBrk="0" hangingPunct="1">
        <a:spcBef>
          <a:spcPct val="0"/>
        </a:spcBef>
        <a:buNone/>
        <a:defRPr sz="4500" kern="1200">
          <a:solidFill>
            <a:schemeClr val="bg1"/>
          </a:solidFill>
          <a:latin typeface="+mj-lt"/>
          <a:ea typeface="+mj-ea"/>
          <a:cs typeface="+mj-cs"/>
        </a:defRPr>
      </a:lvl1pPr>
    </p:titleStyle>
    <p:bodyStyle>
      <a:lvl1pPr marL="384048" indent="-384048" algn="l" defTabSz="512064" rtl="0" eaLnBrk="1" latinLnBrk="0" hangingPunct="1">
        <a:spcBef>
          <a:spcPct val="20000"/>
        </a:spcBef>
        <a:buFont typeface="Arial"/>
        <a:buChar char="•"/>
        <a:defRPr sz="3600" kern="1200">
          <a:solidFill>
            <a:schemeClr val="tx1"/>
          </a:solidFill>
          <a:latin typeface="+mn-lt"/>
          <a:ea typeface="+mn-ea"/>
          <a:cs typeface="+mn-cs"/>
        </a:defRPr>
      </a:lvl1pPr>
      <a:lvl2pPr marL="832104" indent="-320040" algn="l" defTabSz="512064" rtl="0" eaLnBrk="1" latinLnBrk="0" hangingPunct="1">
        <a:spcBef>
          <a:spcPct val="20000"/>
        </a:spcBef>
        <a:buFont typeface="Arial"/>
        <a:buChar char="–"/>
        <a:defRPr sz="3200" kern="1200">
          <a:solidFill>
            <a:schemeClr val="tx1"/>
          </a:solidFill>
          <a:latin typeface="+mn-lt"/>
          <a:ea typeface="+mn-ea"/>
          <a:cs typeface="+mn-cs"/>
        </a:defRPr>
      </a:lvl2pPr>
      <a:lvl3pPr marL="1280160" indent="-256032" algn="l" defTabSz="512064" rtl="0" eaLnBrk="1" latinLnBrk="0" hangingPunct="1">
        <a:spcBef>
          <a:spcPct val="20000"/>
        </a:spcBef>
        <a:buFont typeface="Arial"/>
        <a:buChar char="•"/>
        <a:defRPr sz="2700" kern="1200">
          <a:solidFill>
            <a:schemeClr val="tx1"/>
          </a:solidFill>
          <a:latin typeface="+mn-lt"/>
          <a:ea typeface="+mn-ea"/>
          <a:cs typeface="+mn-cs"/>
        </a:defRPr>
      </a:lvl3pPr>
      <a:lvl4pPr marL="1792224" indent="-256032" algn="l" defTabSz="512064" rtl="0" eaLnBrk="1" latinLnBrk="0" hangingPunct="1">
        <a:spcBef>
          <a:spcPct val="20000"/>
        </a:spcBef>
        <a:buFont typeface="Arial"/>
        <a:buChar char="–"/>
        <a:defRPr sz="2200" kern="1200">
          <a:solidFill>
            <a:schemeClr val="tx1"/>
          </a:solidFill>
          <a:latin typeface="+mn-lt"/>
          <a:ea typeface="+mn-ea"/>
          <a:cs typeface="+mn-cs"/>
        </a:defRPr>
      </a:lvl4pPr>
      <a:lvl5pPr marL="2304288" indent="-256032" algn="l" defTabSz="512064" rtl="0" eaLnBrk="1" latinLnBrk="0" hangingPunct="1">
        <a:spcBef>
          <a:spcPct val="20000"/>
        </a:spcBef>
        <a:buFont typeface="Arial"/>
        <a:buChar char="»"/>
        <a:defRPr sz="2200" kern="1200">
          <a:solidFill>
            <a:schemeClr val="tx1"/>
          </a:solidFill>
          <a:latin typeface="+mn-lt"/>
          <a:ea typeface="+mn-ea"/>
          <a:cs typeface="+mn-cs"/>
        </a:defRPr>
      </a:lvl5pPr>
      <a:lvl6pPr marL="2816352" indent="-256032" algn="l" defTabSz="512064" rtl="0" eaLnBrk="1" latinLnBrk="0" hangingPunct="1">
        <a:spcBef>
          <a:spcPct val="20000"/>
        </a:spcBef>
        <a:buFont typeface="Arial"/>
        <a:buChar char="•"/>
        <a:defRPr sz="2200" kern="1200">
          <a:solidFill>
            <a:schemeClr val="tx1"/>
          </a:solidFill>
          <a:latin typeface="+mn-lt"/>
          <a:ea typeface="+mn-ea"/>
          <a:cs typeface="+mn-cs"/>
        </a:defRPr>
      </a:lvl6pPr>
      <a:lvl7pPr marL="3328416" indent="-256032" algn="l" defTabSz="512064" rtl="0" eaLnBrk="1" latinLnBrk="0" hangingPunct="1">
        <a:spcBef>
          <a:spcPct val="20000"/>
        </a:spcBef>
        <a:buFont typeface="Arial"/>
        <a:buChar char="•"/>
        <a:defRPr sz="2200" kern="1200">
          <a:solidFill>
            <a:schemeClr val="tx1"/>
          </a:solidFill>
          <a:latin typeface="+mn-lt"/>
          <a:ea typeface="+mn-ea"/>
          <a:cs typeface="+mn-cs"/>
        </a:defRPr>
      </a:lvl7pPr>
      <a:lvl8pPr marL="3840480" indent="-256032" algn="l" defTabSz="512064" rtl="0" eaLnBrk="1" latinLnBrk="0" hangingPunct="1">
        <a:spcBef>
          <a:spcPct val="20000"/>
        </a:spcBef>
        <a:buFont typeface="Arial"/>
        <a:buChar char="•"/>
        <a:defRPr sz="2200" kern="1200">
          <a:solidFill>
            <a:schemeClr val="tx1"/>
          </a:solidFill>
          <a:latin typeface="+mn-lt"/>
          <a:ea typeface="+mn-ea"/>
          <a:cs typeface="+mn-cs"/>
        </a:defRPr>
      </a:lvl8pPr>
      <a:lvl9pPr marL="4352544" indent="-256032" algn="l" defTabSz="51206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12064" rtl="0" eaLnBrk="1" latinLnBrk="0" hangingPunct="1">
        <a:defRPr sz="2000" kern="1200">
          <a:solidFill>
            <a:schemeClr val="tx1"/>
          </a:solidFill>
          <a:latin typeface="+mn-lt"/>
          <a:ea typeface="+mn-ea"/>
          <a:cs typeface="+mn-cs"/>
        </a:defRPr>
      </a:lvl1pPr>
      <a:lvl2pPr marL="512064" algn="l" defTabSz="512064" rtl="0" eaLnBrk="1" latinLnBrk="0" hangingPunct="1">
        <a:defRPr sz="2000" kern="1200">
          <a:solidFill>
            <a:schemeClr val="tx1"/>
          </a:solidFill>
          <a:latin typeface="+mn-lt"/>
          <a:ea typeface="+mn-ea"/>
          <a:cs typeface="+mn-cs"/>
        </a:defRPr>
      </a:lvl2pPr>
      <a:lvl3pPr marL="1024128" algn="l" defTabSz="512064" rtl="0" eaLnBrk="1" latinLnBrk="0" hangingPunct="1">
        <a:defRPr sz="2000" kern="1200">
          <a:solidFill>
            <a:schemeClr val="tx1"/>
          </a:solidFill>
          <a:latin typeface="+mn-lt"/>
          <a:ea typeface="+mn-ea"/>
          <a:cs typeface="+mn-cs"/>
        </a:defRPr>
      </a:lvl3pPr>
      <a:lvl4pPr marL="1536192" algn="l" defTabSz="512064" rtl="0" eaLnBrk="1" latinLnBrk="0" hangingPunct="1">
        <a:defRPr sz="2000" kern="1200">
          <a:solidFill>
            <a:schemeClr val="tx1"/>
          </a:solidFill>
          <a:latin typeface="+mn-lt"/>
          <a:ea typeface="+mn-ea"/>
          <a:cs typeface="+mn-cs"/>
        </a:defRPr>
      </a:lvl4pPr>
      <a:lvl5pPr marL="2048256" algn="l" defTabSz="512064" rtl="0" eaLnBrk="1" latinLnBrk="0" hangingPunct="1">
        <a:defRPr sz="2000" kern="1200">
          <a:solidFill>
            <a:schemeClr val="tx1"/>
          </a:solidFill>
          <a:latin typeface="+mn-lt"/>
          <a:ea typeface="+mn-ea"/>
          <a:cs typeface="+mn-cs"/>
        </a:defRPr>
      </a:lvl5pPr>
      <a:lvl6pPr marL="2560320" algn="l" defTabSz="512064" rtl="0" eaLnBrk="1" latinLnBrk="0" hangingPunct="1">
        <a:defRPr sz="2000" kern="1200">
          <a:solidFill>
            <a:schemeClr val="tx1"/>
          </a:solidFill>
          <a:latin typeface="+mn-lt"/>
          <a:ea typeface="+mn-ea"/>
          <a:cs typeface="+mn-cs"/>
        </a:defRPr>
      </a:lvl6pPr>
      <a:lvl7pPr marL="3072384" algn="l" defTabSz="512064" rtl="0" eaLnBrk="1" latinLnBrk="0" hangingPunct="1">
        <a:defRPr sz="2000" kern="1200">
          <a:solidFill>
            <a:schemeClr val="tx1"/>
          </a:solidFill>
          <a:latin typeface="+mn-lt"/>
          <a:ea typeface="+mn-ea"/>
          <a:cs typeface="+mn-cs"/>
        </a:defRPr>
      </a:lvl7pPr>
      <a:lvl8pPr marL="3584448" algn="l" defTabSz="512064" rtl="0" eaLnBrk="1" latinLnBrk="0" hangingPunct="1">
        <a:defRPr sz="2000" kern="1200">
          <a:solidFill>
            <a:schemeClr val="tx1"/>
          </a:solidFill>
          <a:latin typeface="+mn-lt"/>
          <a:ea typeface="+mn-ea"/>
          <a:cs typeface="+mn-cs"/>
        </a:defRPr>
      </a:lvl8pPr>
      <a:lvl9pPr marL="4096512" algn="l" defTabSz="51206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userDrawn="1"/>
        </p:nvSpPr>
        <p:spPr>
          <a:xfrm>
            <a:off x="0" y="1"/>
            <a:ext cx="9904980" cy="6858465"/>
          </a:xfrm>
          <a:custGeom>
            <a:avLst/>
            <a:gdLst/>
            <a:ahLst/>
            <a:cxnLst/>
            <a:rect l="l" t="t" r="r" b="b"/>
            <a:pathLst>
              <a:path w="12330430" h="9360535">
                <a:moveTo>
                  <a:pt x="0" y="9360000"/>
                </a:moveTo>
                <a:lnTo>
                  <a:pt x="12329999" y="9360000"/>
                </a:lnTo>
                <a:lnTo>
                  <a:pt x="12329999" y="0"/>
                </a:lnTo>
                <a:lnTo>
                  <a:pt x="0" y="0"/>
                </a:lnTo>
                <a:lnTo>
                  <a:pt x="0" y="9360000"/>
                </a:lnTo>
                <a:close/>
              </a:path>
            </a:pathLst>
          </a:custGeom>
          <a:solidFill>
            <a:srgbClr val="4A4A4A"/>
          </a:solidFill>
        </p:spPr>
        <p:txBody>
          <a:bodyPr wrap="square" lIns="0" tIns="0" rIns="0" bIns="0" rtlCol="0"/>
          <a:lstStyle/>
          <a:p>
            <a:pPr defTabSz="674553"/>
            <a:endParaRPr sz="1300" kern="1200" dirty="0">
              <a:solidFill>
                <a:prstClr val="black"/>
              </a:solidFill>
              <a:latin typeface="Calibri"/>
              <a:ea typeface="+mn-ea"/>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Lst>
  <p:txStyles>
    <p:titleStyle>
      <a:lvl1pPr>
        <a:defRPr>
          <a:latin typeface="+mj-lt"/>
          <a:ea typeface="+mj-ea"/>
          <a:cs typeface="+mj-cs"/>
        </a:defRPr>
      </a:lvl1pPr>
    </p:titleStyle>
    <p:bodyStyle>
      <a:lvl1pPr marL="0">
        <a:defRPr>
          <a:latin typeface="+mn-lt"/>
          <a:ea typeface="+mn-ea"/>
          <a:cs typeface="+mn-cs"/>
        </a:defRPr>
      </a:lvl1pPr>
      <a:lvl2pPr marL="337276">
        <a:defRPr>
          <a:latin typeface="+mn-lt"/>
          <a:ea typeface="+mn-ea"/>
          <a:cs typeface="+mn-cs"/>
        </a:defRPr>
      </a:lvl2pPr>
      <a:lvl3pPr marL="674553">
        <a:defRPr>
          <a:latin typeface="+mn-lt"/>
          <a:ea typeface="+mn-ea"/>
          <a:cs typeface="+mn-cs"/>
        </a:defRPr>
      </a:lvl3pPr>
      <a:lvl4pPr marL="1011829">
        <a:defRPr>
          <a:latin typeface="+mn-lt"/>
          <a:ea typeface="+mn-ea"/>
          <a:cs typeface="+mn-cs"/>
        </a:defRPr>
      </a:lvl4pPr>
      <a:lvl5pPr marL="1349106">
        <a:defRPr>
          <a:latin typeface="+mn-lt"/>
          <a:ea typeface="+mn-ea"/>
          <a:cs typeface="+mn-cs"/>
        </a:defRPr>
      </a:lvl5pPr>
      <a:lvl6pPr marL="1686382">
        <a:defRPr>
          <a:latin typeface="+mn-lt"/>
          <a:ea typeface="+mn-ea"/>
          <a:cs typeface="+mn-cs"/>
        </a:defRPr>
      </a:lvl6pPr>
      <a:lvl7pPr marL="2023659">
        <a:defRPr>
          <a:latin typeface="+mn-lt"/>
          <a:ea typeface="+mn-ea"/>
          <a:cs typeface="+mn-cs"/>
        </a:defRPr>
      </a:lvl7pPr>
      <a:lvl8pPr marL="2360935">
        <a:defRPr>
          <a:latin typeface="+mn-lt"/>
          <a:ea typeface="+mn-ea"/>
          <a:cs typeface="+mn-cs"/>
        </a:defRPr>
      </a:lvl8pPr>
      <a:lvl9pPr marL="2698212">
        <a:defRPr>
          <a:latin typeface="+mn-lt"/>
          <a:ea typeface="+mn-ea"/>
          <a:cs typeface="+mn-cs"/>
        </a:defRPr>
      </a:lvl9pPr>
    </p:bodyStyle>
    <p:otherStyle>
      <a:lvl1pPr marL="0">
        <a:defRPr>
          <a:latin typeface="+mn-lt"/>
          <a:ea typeface="+mn-ea"/>
          <a:cs typeface="+mn-cs"/>
        </a:defRPr>
      </a:lvl1pPr>
      <a:lvl2pPr marL="337276">
        <a:defRPr>
          <a:latin typeface="+mn-lt"/>
          <a:ea typeface="+mn-ea"/>
          <a:cs typeface="+mn-cs"/>
        </a:defRPr>
      </a:lvl2pPr>
      <a:lvl3pPr marL="674553">
        <a:defRPr>
          <a:latin typeface="+mn-lt"/>
          <a:ea typeface="+mn-ea"/>
          <a:cs typeface="+mn-cs"/>
        </a:defRPr>
      </a:lvl3pPr>
      <a:lvl4pPr marL="1011829">
        <a:defRPr>
          <a:latin typeface="+mn-lt"/>
          <a:ea typeface="+mn-ea"/>
          <a:cs typeface="+mn-cs"/>
        </a:defRPr>
      </a:lvl4pPr>
      <a:lvl5pPr marL="1349106">
        <a:defRPr>
          <a:latin typeface="+mn-lt"/>
          <a:ea typeface="+mn-ea"/>
          <a:cs typeface="+mn-cs"/>
        </a:defRPr>
      </a:lvl5pPr>
      <a:lvl6pPr marL="1686382">
        <a:defRPr>
          <a:latin typeface="+mn-lt"/>
          <a:ea typeface="+mn-ea"/>
          <a:cs typeface="+mn-cs"/>
        </a:defRPr>
      </a:lvl6pPr>
      <a:lvl7pPr marL="2023659">
        <a:defRPr>
          <a:latin typeface="+mn-lt"/>
          <a:ea typeface="+mn-ea"/>
          <a:cs typeface="+mn-cs"/>
        </a:defRPr>
      </a:lvl7pPr>
      <a:lvl8pPr marL="2360935">
        <a:defRPr>
          <a:latin typeface="+mn-lt"/>
          <a:ea typeface="+mn-ea"/>
          <a:cs typeface="+mn-cs"/>
        </a:defRPr>
      </a:lvl8pPr>
      <a:lvl9pPr marL="2698212">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Slide Number Placeholder 6"/>
          <p:cNvSpPr txBox="1">
            <a:spLocks/>
          </p:cNvSpPr>
          <p:nvPr/>
        </p:nvSpPr>
        <p:spPr>
          <a:xfrm>
            <a:off x="9510971" y="6597354"/>
            <a:ext cx="266566"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pPr eaLnBrk="0" fontAlgn="base" hangingPunct="0">
              <a:lnSpc>
                <a:spcPct val="85000"/>
              </a:lnSpc>
              <a:spcBef>
                <a:spcPct val="0"/>
              </a:spcBef>
              <a:spcAft>
                <a:spcPct val="0"/>
              </a:spcAft>
              <a:defRPr/>
            </a:pPr>
            <a:endParaRPr lang="en-US" kern="1200" dirty="0">
              <a:solidFill>
                <a:srgbClr val="1F325E"/>
              </a:solidFill>
              <a:ea typeface="+mn-ea"/>
            </a:endParaRP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hf sldNum="0" hdr="0" ftr="0" dt="0"/>
  <p:txStyles>
    <p:title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Slide Number Placeholder 6"/>
          <p:cNvSpPr txBox="1">
            <a:spLocks/>
          </p:cNvSpPr>
          <p:nvPr/>
        </p:nvSpPr>
        <p:spPr>
          <a:xfrm>
            <a:off x="9510970" y="6597352"/>
            <a:ext cx="266566"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pPr eaLnBrk="0" fontAlgn="base" hangingPunct="0">
              <a:lnSpc>
                <a:spcPct val="85000"/>
              </a:lnSpc>
              <a:spcBef>
                <a:spcPct val="0"/>
              </a:spcBef>
              <a:spcAft>
                <a:spcPct val="0"/>
              </a:spcAft>
              <a:defRPr/>
            </a:pPr>
            <a:endParaRPr lang="en-US" kern="1200" dirty="0">
              <a:solidFill>
                <a:srgbClr val="1F325E"/>
              </a:solidFill>
              <a:ea typeface="+mn-ea"/>
            </a:endParaRP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hf sldNum="0" hdr="0" ftr="0" dt="0"/>
  <p:txStyles>
    <p:title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5.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mec 2018 logo">
            <a:extLst>
              <a:ext uri="{FF2B5EF4-FFF2-40B4-BE49-F238E27FC236}">
                <a16:creationId xmlns:a16="http://schemas.microsoft.com/office/drawing/2014/main" id="{51D9CFF0-5C00-4F7B-AF26-93425534F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688" y="5949281"/>
            <a:ext cx="1872000" cy="811200"/>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1"/>
          <p:cNvSpPr>
            <a:spLocks noGrp="1"/>
          </p:cNvSpPr>
          <p:nvPr>
            <p:ph type="subTitle" idx="1"/>
          </p:nvPr>
        </p:nvSpPr>
        <p:spPr>
          <a:xfrm>
            <a:off x="1709473" y="5088508"/>
            <a:ext cx="6934200" cy="644749"/>
          </a:xfrm>
        </p:spPr>
        <p:txBody>
          <a:bodyPr/>
          <a:lstStyle/>
          <a:p>
            <a:r>
              <a:rPr lang="en-US" dirty="0"/>
              <a:t>Slimming World</a:t>
            </a:r>
          </a:p>
        </p:txBody>
      </p:sp>
      <p:sp>
        <p:nvSpPr>
          <p:cNvPr id="3" name="Title 2"/>
          <p:cNvSpPr>
            <a:spLocks noGrp="1"/>
          </p:cNvSpPr>
          <p:nvPr>
            <p:ph type="ctrTitle"/>
          </p:nvPr>
        </p:nvSpPr>
        <p:spPr>
          <a:xfrm>
            <a:off x="584515" y="3356992"/>
            <a:ext cx="8897824" cy="947308"/>
          </a:xfrm>
        </p:spPr>
        <p:txBody>
          <a:bodyPr/>
          <a:lstStyle/>
          <a:p>
            <a:r>
              <a:rPr lang="en-GB" sz="2000" b="1" dirty="0">
                <a:solidFill>
                  <a:schemeClr val="bg1"/>
                </a:solidFill>
              </a:rPr>
              <a:t>AMEC International Communication Effectiveness Awards 2018</a:t>
            </a:r>
          </a:p>
        </p:txBody>
      </p:sp>
      <p:pic>
        <p:nvPicPr>
          <p:cNvPr id="5" name="Picture 4" descr="CISION_LOGO_NO_TAGLINE_RG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4916" y="6239074"/>
            <a:ext cx="2026613" cy="430287"/>
          </a:xfrm>
          <a:prstGeom prst="rect">
            <a:avLst/>
          </a:prstGeom>
        </p:spPr>
      </p:pic>
    </p:spTree>
    <p:extLst>
      <p:ext uri="{BB962C8B-B14F-4D97-AF65-F5344CB8AC3E}">
        <p14:creationId xmlns:p14="http://schemas.microsoft.com/office/powerpoint/2010/main" val="4007591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Placeholder 43"/>
          <p:cNvSpPr>
            <a:spLocks noGrp="1"/>
          </p:cNvSpPr>
          <p:nvPr>
            <p:ph type="body" sz="quarter" idx="10"/>
          </p:nvPr>
        </p:nvSpPr>
        <p:spPr>
          <a:xfrm>
            <a:off x="344488" y="1084067"/>
            <a:ext cx="2005446" cy="1172467"/>
          </a:xfrm>
        </p:spPr>
        <p:txBody>
          <a:bodyPr/>
          <a:lstStyle/>
          <a:p>
            <a:pPr marL="85725" indent="-85725">
              <a:spcBef>
                <a:spcPts val="600"/>
              </a:spcBef>
              <a:buFont typeface="Arial" pitchFamily="34" charset="0"/>
              <a:buChar char="•"/>
            </a:pPr>
            <a:r>
              <a:rPr lang="en-GB" dirty="0"/>
              <a:t>To help as many people as possible to achieve their dream weight</a:t>
            </a:r>
          </a:p>
          <a:p>
            <a:pPr marL="85725" indent="-85725">
              <a:spcBef>
                <a:spcPts val="600"/>
              </a:spcBef>
              <a:buFont typeface="Arial" pitchFamily="34" charset="0"/>
              <a:buChar char="•"/>
            </a:pPr>
            <a:r>
              <a:rPr lang="en-GB" dirty="0"/>
              <a:t>To become the world’s leading authority in weight management</a:t>
            </a:r>
          </a:p>
          <a:p>
            <a:pPr marL="85725" indent="-85725">
              <a:spcBef>
                <a:spcPts val="600"/>
              </a:spcBef>
              <a:buFont typeface="Arial" pitchFamily="34" charset="0"/>
              <a:buChar char="•"/>
            </a:pPr>
            <a:r>
              <a:rPr lang="en-GB" dirty="0"/>
              <a:t>To build success through customer delight</a:t>
            </a:r>
            <a:br>
              <a:rPr lang="en-GB" dirty="0"/>
            </a:br>
            <a:endParaRPr lang="en-GB" dirty="0"/>
          </a:p>
        </p:txBody>
      </p:sp>
      <p:sp>
        <p:nvSpPr>
          <p:cNvPr id="46" name="Text Placeholder 45"/>
          <p:cNvSpPr>
            <a:spLocks noGrp="1"/>
          </p:cNvSpPr>
          <p:nvPr>
            <p:ph type="body" sz="quarter" idx="11"/>
          </p:nvPr>
        </p:nvSpPr>
        <p:spPr>
          <a:xfrm>
            <a:off x="2626977" y="1052736"/>
            <a:ext cx="2470039" cy="1224136"/>
          </a:xfrm>
        </p:spPr>
        <p:txBody>
          <a:bodyPr/>
          <a:lstStyle/>
          <a:p>
            <a:pPr marL="85725" indent="-85725">
              <a:spcBef>
                <a:spcPts val="600"/>
              </a:spcBef>
              <a:buFont typeface="Arial" pitchFamily="34" charset="0"/>
              <a:buChar char="•"/>
            </a:pPr>
            <a:r>
              <a:rPr lang="en-GB" dirty="0"/>
              <a:t>To increase the quantity and quality of media exposure and ensure consistency across multiple channels</a:t>
            </a:r>
          </a:p>
          <a:p>
            <a:pPr marL="85725" indent="-85725">
              <a:spcBef>
                <a:spcPts val="600"/>
              </a:spcBef>
              <a:buFont typeface="Arial" pitchFamily="34" charset="0"/>
              <a:buChar char="•"/>
            </a:pPr>
            <a:r>
              <a:rPr lang="en-GB" dirty="0"/>
              <a:t>To improve consumer perceptions of Slimming World</a:t>
            </a:r>
          </a:p>
          <a:p>
            <a:pPr marL="85725" indent="-85725">
              <a:spcBef>
                <a:spcPts val="600"/>
              </a:spcBef>
              <a:buFont typeface="Arial" pitchFamily="34" charset="0"/>
              <a:buChar char="•"/>
            </a:pPr>
            <a:r>
              <a:rPr lang="en-GB" dirty="0"/>
              <a:t>To drive engagement and membership</a:t>
            </a:r>
          </a:p>
          <a:p>
            <a:pPr marL="85725" indent="-85725">
              <a:buFont typeface="Arial" pitchFamily="34" charset="0"/>
              <a:buChar char="•"/>
            </a:pPr>
            <a:endParaRPr lang="en-GB" dirty="0"/>
          </a:p>
        </p:txBody>
      </p:sp>
      <p:sp>
        <p:nvSpPr>
          <p:cNvPr id="48" name="Text Placeholder 47"/>
          <p:cNvSpPr>
            <a:spLocks noGrp="1"/>
          </p:cNvSpPr>
          <p:nvPr>
            <p:ph type="body" sz="quarter" idx="12"/>
          </p:nvPr>
        </p:nvSpPr>
        <p:spPr/>
        <p:txBody>
          <a:bodyPr/>
          <a:lstStyle/>
          <a:p>
            <a:pPr marL="85725" indent="-85725" rtl="0" fontAlgn="base">
              <a:spcBef>
                <a:spcPts val="600"/>
              </a:spcBef>
              <a:buFont typeface="Arial" pitchFamily="34" charset="0"/>
              <a:buChar char="•"/>
            </a:pPr>
            <a:r>
              <a:rPr lang="en-GB" dirty="0">
                <a:solidFill>
                  <a:schemeClr val="tx1">
                    <a:lumMod val="50000"/>
                    <a:lumOff val="50000"/>
                  </a:schemeClr>
                </a:solidFill>
              </a:rPr>
              <a:t>Women  aged 30-44</a:t>
            </a:r>
          </a:p>
          <a:p>
            <a:pPr marL="85725" indent="-85725" rtl="0" fontAlgn="base">
              <a:spcBef>
                <a:spcPts val="600"/>
              </a:spcBef>
              <a:buFont typeface="Arial" pitchFamily="34" charset="0"/>
              <a:buChar char="•"/>
            </a:pPr>
            <a:r>
              <a:rPr lang="en-GB" dirty="0">
                <a:solidFill>
                  <a:schemeClr val="tx1">
                    <a:lumMod val="50000"/>
                    <a:lumOff val="50000"/>
                  </a:schemeClr>
                </a:solidFill>
              </a:rPr>
              <a:t>Women aged 16-29</a:t>
            </a:r>
          </a:p>
          <a:p>
            <a:pPr marL="85725" indent="-85725" rtl="0" fontAlgn="base">
              <a:spcBef>
                <a:spcPts val="600"/>
              </a:spcBef>
              <a:buFont typeface="Arial" pitchFamily="34" charset="0"/>
              <a:buChar char="•"/>
            </a:pPr>
            <a:r>
              <a:rPr lang="en-GB" dirty="0">
                <a:solidFill>
                  <a:schemeClr val="tx1">
                    <a:lumMod val="50000"/>
                    <a:lumOff val="50000"/>
                  </a:schemeClr>
                </a:solidFill>
              </a:rPr>
              <a:t>Men aged 25-50</a:t>
            </a:r>
          </a:p>
          <a:p>
            <a:pPr marL="85725" indent="-85725" rtl="0" fontAlgn="base">
              <a:spcBef>
                <a:spcPts val="600"/>
              </a:spcBef>
              <a:buFont typeface="Arial" pitchFamily="34" charset="0"/>
              <a:buChar char="•"/>
            </a:pPr>
            <a:r>
              <a:rPr lang="en-GB" dirty="0">
                <a:solidFill>
                  <a:schemeClr val="tx1">
                    <a:lumMod val="50000"/>
                    <a:lumOff val="50000"/>
                  </a:schemeClr>
                </a:solidFill>
              </a:rPr>
              <a:t>Men who aren’t currently  fitness enthusiasts</a:t>
            </a:r>
          </a:p>
          <a:p>
            <a:pPr marL="85725" indent="-85725" rtl="0" fontAlgn="base">
              <a:spcBef>
                <a:spcPts val="600"/>
              </a:spcBef>
              <a:buFont typeface="Arial" pitchFamily="34" charset="0"/>
              <a:buChar char="•"/>
            </a:pPr>
            <a:r>
              <a:rPr lang="en-GB" dirty="0">
                <a:solidFill>
                  <a:schemeClr val="tx1">
                    <a:lumMod val="50000"/>
                    <a:lumOff val="50000"/>
                  </a:schemeClr>
                </a:solidFill>
              </a:rPr>
              <a:t>Women who aren’t currently fitness enthusiasts</a:t>
            </a:r>
          </a:p>
          <a:p>
            <a:pPr rtl="0" fontAlgn="base"/>
            <a:endParaRPr lang="en-GB" dirty="0"/>
          </a:p>
          <a:p>
            <a:pPr>
              <a:buFont typeface="Arial" pitchFamily="34" charset="0"/>
              <a:buChar char="•"/>
            </a:pPr>
            <a:endParaRPr lang="en-US" dirty="0"/>
          </a:p>
        </p:txBody>
      </p:sp>
      <p:sp>
        <p:nvSpPr>
          <p:cNvPr id="57" name="Text Placeholder 56"/>
          <p:cNvSpPr>
            <a:spLocks noGrp="1"/>
          </p:cNvSpPr>
          <p:nvPr>
            <p:ph type="body" sz="quarter" idx="13"/>
          </p:nvPr>
        </p:nvSpPr>
        <p:spPr>
          <a:xfrm>
            <a:off x="7685907" y="1052736"/>
            <a:ext cx="2220093" cy="1224136"/>
          </a:xfrm>
        </p:spPr>
        <p:txBody>
          <a:bodyPr/>
          <a:lstStyle/>
          <a:p>
            <a:pPr marL="85725" lvl="0" indent="-85725">
              <a:buFont typeface="Arial" pitchFamily="34" charset="0"/>
              <a:buChar char="•"/>
            </a:pPr>
            <a:r>
              <a:rPr lang="en-GB" dirty="0"/>
              <a:t>Body positive messaging in light of  SW research about social media photo worries. </a:t>
            </a:r>
          </a:p>
          <a:p>
            <a:pPr marL="85725" lvl="0" indent="-85725">
              <a:buFont typeface="Arial" pitchFamily="34" charset="0"/>
              <a:buChar char="•"/>
            </a:pPr>
            <a:r>
              <a:rPr lang="en-GB" dirty="0"/>
              <a:t>Success stories of members who have achieved their dream weight</a:t>
            </a:r>
          </a:p>
          <a:p>
            <a:pPr marL="85725" lvl="0" indent="-85725">
              <a:buFont typeface="Arial" pitchFamily="34" charset="0"/>
              <a:buChar char="•"/>
            </a:pPr>
            <a:r>
              <a:rPr lang="en-GB" dirty="0"/>
              <a:t>Demonstrating how the eating plan works – through recipes and eating plans</a:t>
            </a:r>
          </a:p>
          <a:p>
            <a:pPr marL="85725" lvl="0" indent="-85725">
              <a:buFont typeface="Arial" pitchFamily="34" charset="0"/>
              <a:buChar char="•"/>
            </a:pPr>
            <a:r>
              <a:rPr lang="en-GB" dirty="0"/>
              <a:t>Encouraging people to seek support for successful weight loss by offering free membership</a:t>
            </a:r>
          </a:p>
        </p:txBody>
      </p:sp>
      <p:sp>
        <p:nvSpPr>
          <p:cNvPr id="59" name="Text Placeholder 58"/>
          <p:cNvSpPr>
            <a:spLocks noGrp="1"/>
          </p:cNvSpPr>
          <p:nvPr>
            <p:ph type="body" sz="quarter" idx="14"/>
          </p:nvPr>
        </p:nvSpPr>
        <p:spPr>
          <a:xfrm>
            <a:off x="344488" y="2792168"/>
            <a:ext cx="1607901" cy="3877193"/>
          </a:xfrm>
        </p:spPr>
        <p:txBody>
          <a:bodyPr/>
          <a:lstStyle/>
          <a:p>
            <a:pPr marL="85725" indent="-85725">
              <a:spcBef>
                <a:spcPts val="600"/>
              </a:spcBef>
              <a:buFont typeface="Arial" pitchFamily="34" charset="0"/>
              <a:buChar char="•"/>
            </a:pPr>
            <a:r>
              <a:rPr lang="en-GB" dirty="0">
                <a:solidFill>
                  <a:schemeClr val="tx1">
                    <a:lumMod val="50000"/>
                    <a:lumOff val="50000"/>
                  </a:schemeClr>
                </a:solidFill>
              </a:rPr>
              <a:t>Regional push immediately after Christmas with photo opportunity - Peter Andre poses with Slimming World members at annual awards ceremony. Photo-led pieces with local members to ensure pick-up in large spread of regional media. </a:t>
            </a:r>
          </a:p>
          <a:p>
            <a:pPr marL="85725" indent="-85725">
              <a:spcBef>
                <a:spcPts val="600"/>
              </a:spcBef>
              <a:buFont typeface="Arial" pitchFamily="34" charset="0"/>
              <a:buChar char="•"/>
            </a:pPr>
            <a:r>
              <a:rPr lang="en-GB" dirty="0">
                <a:solidFill>
                  <a:schemeClr val="tx1">
                    <a:lumMod val="50000"/>
                    <a:lumOff val="50000"/>
                  </a:schemeClr>
                </a:solidFill>
              </a:rPr>
              <a:t>Early January - Social Research Piece - Talking about the worries people have in terms of unflattering photos of themselves featuring on social media. Questioning if this dents confidence and mean people cancel plans.</a:t>
            </a:r>
          </a:p>
          <a:p>
            <a:pPr marL="85725" indent="-85725">
              <a:spcBef>
                <a:spcPts val="600"/>
              </a:spcBef>
              <a:buFont typeface="Arial" pitchFamily="34" charset="0"/>
              <a:buChar char="•"/>
            </a:pPr>
            <a:r>
              <a:rPr lang="en-GB" dirty="0">
                <a:solidFill>
                  <a:schemeClr val="tx1">
                    <a:lumMod val="50000"/>
                    <a:lumOff val="50000"/>
                  </a:schemeClr>
                </a:solidFill>
              </a:rPr>
              <a:t>Annual Mr Sleek &amp; Miss Slinky awards, with </a:t>
            </a:r>
            <a:r>
              <a:rPr lang="en-GB" dirty="0" err="1">
                <a:solidFill>
                  <a:schemeClr val="tx1">
                    <a:lumMod val="50000"/>
                    <a:lumOff val="50000"/>
                  </a:schemeClr>
                </a:solidFill>
              </a:rPr>
              <a:t>photocalls</a:t>
            </a:r>
            <a:r>
              <a:rPr lang="en-GB" dirty="0">
                <a:solidFill>
                  <a:schemeClr val="tx1">
                    <a:lumMod val="50000"/>
                    <a:lumOff val="50000"/>
                  </a:schemeClr>
                </a:solidFill>
              </a:rPr>
              <a:t> and pushes to national/consumer media.</a:t>
            </a:r>
          </a:p>
          <a:p>
            <a:pPr marL="85725" indent="-85725">
              <a:spcBef>
                <a:spcPts val="600"/>
              </a:spcBef>
              <a:buFont typeface="Arial" pitchFamily="34" charset="0"/>
              <a:buChar char="•"/>
            </a:pPr>
            <a:r>
              <a:rPr lang="en-GB" dirty="0">
                <a:solidFill>
                  <a:schemeClr val="tx1">
                    <a:lumMod val="50000"/>
                    <a:lumOff val="50000"/>
                  </a:schemeClr>
                </a:solidFill>
              </a:rPr>
              <a:t>Ongoing offers and  healthy eating plans throughout January – targeting partners outlets Mirror/Record and women's consumers such as Best/Now. Designed to showcase flexibility  and ease of Slimming World’s programme.</a:t>
            </a:r>
          </a:p>
          <a:p>
            <a:pPr marL="85725" indent="-85725">
              <a:spcBef>
                <a:spcPts val="600"/>
              </a:spcBef>
              <a:buFont typeface="Arial" pitchFamily="34" charset="0"/>
              <a:buChar char="•"/>
            </a:pPr>
            <a:endParaRPr lang="en-GB" dirty="0">
              <a:solidFill>
                <a:schemeClr val="tx1">
                  <a:lumMod val="50000"/>
                  <a:lumOff val="50000"/>
                </a:schemeClr>
              </a:solidFill>
            </a:endParaRPr>
          </a:p>
          <a:p>
            <a:pPr marL="85725" indent="-85725">
              <a:spcBef>
                <a:spcPts val="600"/>
              </a:spcBef>
              <a:buFont typeface="Arial" pitchFamily="34" charset="0"/>
              <a:buChar char="•"/>
            </a:pPr>
            <a:endParaRPr lang="en-GB" dirty="0"/>
          </a:p>
          <a:p>
            <a:endParaRPr lang="en-US" dirty="0"/>
          </a:p>
          <a:p>
            <a:endParaRPr lang="en-US" dirty="0"/>
          </a:p>
          <a:p>
            <a:endParaRPr lang="en-US" dirty="0"/>
          </a:p>
        </p:txBody>
      </p:sp>
      <p:sp>
        <p:nvSpPr>
          <p:cNvPr id="60" name="Text Placeholder 59"/>
          <p:cNvSpPr>
            <a:spLocks noGrp="1"/>
          </p:cNvSpPr>
          <p:nvPr>
            <p:ph type="body" sz="quarter" idx="15"/>
          </p:nvPr>
        </p:nvSpPr>
        <p:spPr/>
        <p:txBody>
          <a:bodyPr/>
          <a:lstStyle/>
          <a:p>
            <a:pPr marL="85725" indent="-85725">
              <a:spcBef>
                <a:spcPts val="600"/>
              </a:spcBef>
              <a:buFont typeface="Arial" pitchFamily="34" charset="0"/>
              <a:buChar char="•"/>
            </a:pPr>
            <a:r>
              <a:rPr lang="en-GB" dirty="0">
                <a:solidFill>
                  <a:schemeClr val="tx1">
                    <a:lumMod val="50000"/>
                    <a:lumOff val="50000"/>
                  </a:schemeClr>
                </a:solidFill>
              </a:rPr>
              <a:t>664 articles in 2017-2018 compared to 512 in 2016-2017 (a 30% increase)</a:t>
            </a:r>
          </a:p>
          <a:p>
            <a:pPr marL="85725" indent="-85725">
              <a:spcBef>
                <a:spcPts val="600"/>
              </a:spcBef>
              <a:buFont typeface="Arial" pitchFamily="34" charset="0"/>
              <a:buChar char="•"/>
            </a:pPr>
            <a:r>
              <a:rPr lang="en-GB" dirty="0">
                <a:solidFill>
                  <a:schemeClr val="tx1">
                    <a:lumMod val="50000"/>
                    <a:lumOff val="50000"/>
                  </a:schemeClr>
                </a:solidFill>
              </a:rPr>
              <a:t>50% increase in proactively generated coverage from last year with exposure sustained over a longer period of time</a:t>
            </a:r>
          </a:p>
          <a:p>
            <a:pPr marL="85725" indent="-85725">
              <a:spcBef>
                <a:spcPts val="600"/>
              </a:spcBef>
              <a:buFont typeface="Arial" pitchFamily="34" charset="0"/>
              <a:buChar char="•"/>
            </a:pPr>
            <a:r>
              <a:rPr lang="en-GB" dirty="0">
                <a:solidFill>
                  <a:schemeClr val="tx1">
                    <a:lumMod val="50000"/>
                    <a:lumOff val="50000"/>
                  </a:schemeClr>
                </a:solidFill>
              </a:rPr>
              <a:t>90% of coverage favourable in tone (increase from 81% last year)</a:t>
            </a:r>
          </a:p>
          <a:p>
            <a:pPr marL="85725" indent="-85725">
              <a:spcBef>
                <a:spcPts val="600"/>
              </a:spcBef>
              <a:buFont typeface="Arial" pitchFamily="34" charset="0"/>
              <a:buChar char="•"/>
            </a:pPr>
            <a:r>
              <a:rPr lang="en-GB" dirty="0">
                <a:solidFill>
                  <a:schemeClr val="tx1">
                    <a:lumMod val="50000"/>
                    <a:lumOff val="50000"/>
                  </a:schemeClr>
                </a:solidFill>
              </a:rPr>
              <a:t>79% of coverage featured a key messages (increase from 60% last year)</a:t>
            </a:r>
          </a:p>
          <a:p>
            <a:pPr marL="85725" indent="-85725">
              <a:spcBef>
                <a:spcPts val="600"/>
              </a:spcBef>
              <a:buFont typeface="Arial" pitchFamily="34" charset="0"/>
              <a:buChar char="•"/>
            </a:pPr>
            <a:r>
              <a:rPr lang="en-GB" dirty="0"/>
              <a:t>A 77% increase in coverage in regional media and a 41% increase in consumer media</a:t>
            </a:r>
            <a:endParaRPr lang="en-GB" dirty="0">
              <a:solidFill>
                <a:schemeClr val="tx1">
                  <a:lumMod val="50000"/>
                  <a:lumOff val="50000"/>
                </a:schemeClr>
              </a:solidFill>
            </a:endParaRPr>
          </a:p>
          <a:p>
            <a:pPr marL="85725" indent="-85725">
              <a:spcBef>
                <a:spcPts val="600"/>
              </a:spcBef>
              <a:buFont typeface="Arial" pitchFamily="34" charset="0"/>
              <a:buChar char="•"/>
            </a:pPr>
            <a:r>
              <a:rPr lang="en-GB" dirty="0"/>
              <a:t>Reach to Women aged 16-29 increased from 47% to 50% while reach to Women aged 30-44 increased from 46% to </a:t>
            </a:r>
            <a:r>
              <a:rPr lang="en-GB" dirty="0">
                <a:solidFill>
                  <a:schemeClr val="tx1">
                    <a:lumMod val="50000"/>
                    <a:lumOff val="50000"/>
                  </a:schemeClr>
                </a:solidFill>
              </a:rPr>
              <a:t>49%</a:t>
            </a:r>
          </a:p>
          <a:p>
            <a:pPr marL="85725" indent="-85725">
              <a:spcBef>
                <a:spcPts val="600"/>
              </a:spcBef>
              <a:buFont typeface="Arial" pitchFamily="34" charset="0"/>
              <a:buChar char="•"/>
            </a:pPr>
            <a:r>
              <a:rPr lang="en-GB" dirty="0">
                <a:solidFill>
                  <a:schemeClr val="tx1">
                    <a:lumMod val="50000"/>
                    <a:lumOff val="50000"/>
                  </a:schemeClr>
                </a:solidFill>
              </a:rPr>
              <a:t>Share-of-voice against other weight loss organisations increased from 59% to 68%</a:t>
            </a:r>
          </a:p>
          <a:p>
            <a:pPr marL="85725" indent="-85725">
              <a:spcBef>
                <a:spcPts val="600"/>
              </a:spcBef>
              <a:buFont typeface="Arial" pitchFamily="34" charset="0"/>
              <a:buChar char="•"/>
            </a:pPr>
            <a:endParaRPr lang="en-GB" dirty="0"/>
          </a:p>
          <a:p>
            <a:pPr marL="85725" indent="-85725">
              <a:spcBef>
                <a:spcPts val="600"/>
              </a:spcBef>
              <a:buFont typeface="Arial" pitchFamily="34" charset="0"/>
              <a:buChar char="•"/>
            </a:pPr>
            <a:endParaRPr lang="en-US" dirty="0"/>
          </a:p>
          <a:p>
            <a:pPr marL="85725" indent="-85725">
              <a:spcBef>
                <a:spcPts val="600"/>
              </a:spcBef>
              <a:buFont typeface="Arial" pitchFamily="34" charset="0"/>
              <a:buChar char="•"/>
            </a:pPr>
            <a:endParaRPr lang="en-US" dirty="0"/>
          </a:p>
          <a:p>
            <a:endParaRPr lang="en-US" dirty="0"/>
          </a:p>
          <a:p>
            <a:endParaRPr lang="en-US" dirty="0"/>
          </a:p>
        </p:txBody>
      </p:sp>
      <p:sp>
        <p:nvSpPr>
          <p:cNvPr id="61" name="Text Placeholder 60"/>
          <p:cNvSpPr>
            <a:spLocks noGrp="1"/>
          </p:cNvSpPr>
          <p:nvPr>
            <p:ph type="body" sz="quarter" idx="16"/>
          </p:nvPr>
        </p:nvSpPr>
        <p:spPr>
          <a:xfrm>
            <a:off x="4448944" y="2814852"/>
            <a:ext cx="1656184" cy="3796559"/>
          </a:xfrm>
        </p:spPr>
        <p:txBody>
          <a:bodyPr/>
          <a:lstStyle/>
          <a:p>
            <a:pPr marL="85725" indent="-85725">
              <a:spcBef>
                <a:spcPts val="600"/>
              </a:spcBef>
              <a:buFont typeface="Arial" pitchFamily="34" charset="0"/>
              <a:buChar char="•"/>
            </a:pPr>
            <a:r>
              <a:rPr lang="en-GB" dirty="0"/>
              <a:t>78% of survey respondents had claimed that they read coverage about Slimming World.  More than three quarters of these (77%) had said that they had read mostly positive coverage</a:t>
            </a:r>
          </a:p>
          <a:p>
            <a:pPr marL="85725" indent="-85725">
              <a:spcBef>
                <a:spcPts val="600"/>
              </a:spcBef>
              <a:buFont typeface="Arial" pitchFamily="34" charset="0"/>
              <a:buChar char="•"/>
            </a:pPr>
            <a:r>
              <a:rPr lang="en-GB" dirty="0"/>
              <a:t>The proportion of people who felt that Slimming World had a positive reputation increased from 74% to 79% over the course of the 2017-2018 campaign.  (An 18 percentage-point increase in positive reputation over the last two years.)</a:t>
            </a:r>
          </a:p>
          <a:p>
            <a:pPr marL="85725" indent="-85725">
              <a:spcBef>
                <a:spcPts val="600"/>
              </a:spcBef>
              <a:buFont typeface="Arial" pitchFamily="34" charset="0"/>
              <a:buChar char="•"/>
            </a:pPr>
            <a:r>
              <a:rPr lang="en-GB" dirty="0"/>
              <a:t> Before the 2016-2017 campaign, 56% of people associated Slimming World with “achieving their ideal weight” which increased to 68% at the end of the campaign.  After the 2017-2018 campaign this increased to 73%. </a:t>
            </a:r>
          </a:p>
          <a:p>
            <a:pPr marL="85725" indent="-85725">
              <a:spcBef>
                <a:spcPts val="600"/>
              </a:spcBef>
              <a:buFont typeface="Arial" pitchFamily="34" charset="0"/>
              <a:buChar char="•"/>
            </a:pPr>
            <a:r>
              <a:rPr lang="en-GB" dirty="0"/>
              <a:t>The proportion of people that say they are likely to use Slimming World increased from 45% to 51% in the 2017-2018 campaign. </a:t>
            </a:r>
            <a:endParaRPr lang="en-GB" dirty="0">
              <a:solidFill>
                <a:srgbClr val="FF0000"/>
              </a:solidFill>
            </a:endParaRPr>
          </a:p>
        </p:txBody>
      </p:sp>
      <p:sp>
        <p:nvSpPr>
          <p:cNvPr id="62" name="Text Placeholder 61"/>
          <p:cNvSpPr>
            <a:spLocks noGrp="1"/>
          </p:cNvSpPr>
          <p:nvPr>
            <p:ph type="body" sz="quarter" idx="17"/>
          </p:nvPr>
        </p:nvSpPr>
        <p:spPr>
          <a:xfrm>
            <a:off x="6249144" y="2780928"/>
            <a:ext cx="1656184" cy="3960440"/>
          </a:xfrm>
        </p:spPr>
        <p:txBody>
          <a:bodyPr/>
          <a:lstStyle/>
          <a:p>
            <a:pPr marL="85725" indent="-85725">
              <a:spcBef>
                <a:spcPts val="600"/>
              </a:spcBef>
              <a:buFont typeface="Arial" pitchFamily="34" charset="0"/>
              <a:buChar char="•"/>
            </a:pPr>
            <a:r>
              <a:rPr lang="en-GB" dirty="0"/>
              <a:t>Social media </a:t>
            </a:r>
            <a:r>
              <a:rPr lang="en-GB" dirty="0">
                <a:solidFill>
                  <a:schemeClr val="tx1">
                    <a:lumMod val="50000"/>
                    <a:lumOff val="50000"/>
                  </a:schemeClr>
                </a:solidFill>
              </a:rPr>
              <a:t>mentions saw a 38% increase from 94,000 before the campaign to 130,000 afterwards.</a:t>
            </a:r>
          </a:p>
          <a:p>
            <a:pPr marL="85725" indent="-85725">
              <a:spcBef>
                <a:spcPts val="600"/>
              </a:spcBef>
              <a:buFont typeface="Arial" pitchFamily="34" charset="0"/>
              <a:buChar char="•"/>
            </a:pPr>
            <a:r>
              <a:rPr lang="en-GB" dirty="0"/>
              <a:t>Website analytics showed that there were 9.4 million sessions on the Slimming World website in January 2018, a 17% year-on-year increase</a:t>
            </a:r>
            <a:endParaRPr lang="en-GB" dirty="0">
              <a:solidFill>
                <a:schemeClr val="tx1">
                  <a:lumMod val="50000"/>
                  <a:lumOff val="50000"/>
                </a:schemeClr>
              </a:solidFill>
            </a:endParaRPr>
          </a:p>
          <a:p>
            <a:pPr marL="85725" indent="-85725">
              <a:spcBef>
                <a:spcPts val="600"/>
              </a:spcBef>
              <a:buFont typeface="Arial" pitchFamily="34" charset="0"/>
              <a:buChar char="•"/>
            </a:pPr>
            <a:r>
              <a:rPr lang="en-GB" dirty="0"/>
              <a:t>74,466 new social followers and fans (compared to 10,659 during pre-activity period)</a:t>
            </a:r>
          </a:p>
          <a:p>
            <a:pPr marL="85725" indent="-85725">
              <a:spcBef>
                <a:spcPts val="600"/>
              </a:spcBef>
              <a:buFont typeface="Arial" pitchFamily="34" charset="0"/>
              <a:buChar char="•"/>
            </a:pPr>
            <a:r>
              <a:rPr lang="en-GB" dirty="0"/>
              <a:t>Total engagement on social channels: 478,000 (110% increase)</a:t>
            </a:r>
            <a:endParaRPr lang="en-GB" dirty="0">
              <a:solidFill>
                <a:srgbClr val="FF0000"/>
              </a:solidFill>
            </a:endParaRPr>
          </a:p>
          <a:p>
            <a:pPr marL="85725" indent="-85725">
              <a:spcBef>
                <a:spcPts val="600"/>
              </a:spcBef>
              <a:buFont typeface="Arial" pitchFamily="34" charset="0"/>
              <a:buChar char="•"/>
            </a:pPr>
            <a:r>
              <a:rPr lang="en-GB" dirty="0"/>
              <a:t>55 million impressions of the #SlimmingWorld hashtag (an increase of 49% from the pre-campaign period) </a:t>
            </a:r>
          </a:p>
          <a:p>
            <a:pPr marL="85725" indent="-85725">
              <a:spcBef>
                <a:spcPts val="600"/>
              </a:spcBef>
              <a:buFont typeface="Arial" pitchFamily="34" charset="0"/>
              <a:buChar char="•"/>
            </a:pPr>
            <a:r>
              <a:rPr lang="en-GB" dirty="0"/>
              <a:t>Strong engagement around key activities.  Following </a:t>
            </a:r>
            <a:r>
              <a:rPr lang="en-GB" b="1" dirty="0"/>
              <a:t>Miss Slinky</a:t>
            </a:r>
            <a:r>
              <a:rPr lang="en-GB" dirty="0"/>
              <a:t> press call there were 732 social media posts &amp; 256,000 video views.  Visits to SW homepage up from 623 sessions the previous day to 4,461. Conversion rate of people searching for their ‘nearest Slimming World group’ increased significantly </a:t>
            </a:r>
            <a:r>
              <a:rPr lang="en-GB"/>
              <a:t>to 8.38% </a:t>
            </a:r>
            <a:r>
              <a:rPr lang="en-GB" dirty="0"/>
              <a:t>compared to  long-term average of 0.25%.</a:t>
            </a:r>
          </a:p>
        </p:txBody>
      </p:sp>
      <p:sp>
        <p:nvSpPr>
          <p:cNvPr id="63" name="Text Placeholder 62"/>
          <p:cNvSpPr>
            <a:spLocks noGrp="1"/>
          </p:cNvSpPr>
          <p:nvPr>
            <p:ph type="body" sz="quarter" idx="18"/>
          </p:nvPr>
        </p:nvSpPr>
        <p:spPr/>
        <p:txBody>
          <a:bodyPr/>
          <a:lstStyle/>
          <a:p>
            <a:pPr marL="85725" indent="-85725">
              <a:spcBef>
                <a:spcPts val="600"/>
              </a:spcBef>
              <a:buFont typeface="Arial" pitchFamily="34" charset="0"/>
              <a:buChar char="•"/>
            </a:pPr>
            <a:r>
              <a:rPr lang="en-GB" dirty="0"/>
              <a:t>Media team have been able to improve performance across a variety of KPIs using feedback from the measurement programme over the last two years</a:t>
            </a:r>
            <a:endParaRPr lang="en-GB" dirty="0">
              <a:solidFill>
                <a:schemeClr val="tx1">
                  <a:lumMod val="50000"/>
                  <a:lumOff val="50000"/>
                </a:schemeClr>
              </a:solidFill>
            </a:endParaRPr>
          </a:p>
          <a:p>
            <a:pPr marL="85725" indent="-85725">
              <a:spcBef>
                <a:spcPts val="600"/>
              </a:spcBef>
              <a:buFont typeface="Arial" pitchFamily="34" charset="0"/>
              <a:buChar char="•"/>
            </a:pPr>
            <a:r>
              <a:rPr lang="en-GB" dirty="0">
                <a:solidFill>
                  <a:schemeClr val="tx1">
                    <a:lumMod val="50000"/>
                    <a:lumOff val="50000"/>
                  </a:schemeClr>
                </a:solidFill>
              </a:rPr>
              <a:t>Consistent and improved results across key reputation measures in </a:t>
            </a:r>
            <a:r>
              <a:rPr lang="en-GB" dirty="0" err="1">
                <a:solidFill>
                  <a:schemeClr val="tx1">
                    <a:lumMod val="50000"/>
                    <a:lumOff val="50000"/>
                  </a:schemeClr>
                </a:solidFill>
              </a:rPr>
              <a:t>USurv</a:t>
            </a:r>
            <a:r>
              <a:rPr lang="en-GB" dirty="0">
                <a:solidFill>
                  <a:schemeClr val="tx1">
                    <a:lumMod val="50000"/>
                    <a:lumOff val="50000"/>
                  </a:schemeClr>
                </a:solidFill>
              </a:rPr>
              <a:t> survey results. Over the last two years the percentage of people associating Slimming World with achieving their ideal weight has increased from a half to three quarters while the percentage considering using Slimming World has increased from a third to over a half.</a:t>
            </a:r>
          </a:p>
          <a:p>
            <a:pPr marL="85725" indent="-85725">
              <a:spcBef>
                <a:spcPts val="600"/>
              </a:spcBef>
              <a:buFont typeface="Arial" pitchFamily="34" charset="0"/>
              <a:buChar char="•"/>
            </a:pPr>
            <a:r>
              <a:rPr lang="en-GB" dirty="0">
                <a:solidFill>
                  <a:schemeClr val="tx1">
                    <a:lumMod val="50000"/>
                    <a:lumOff val="50000"/>
                  </a:schemeClr>
                </a:solidFill>
              </a:rPr>
              <a:t>2017-2018 has seen significant engagement with members and potential members on social channels.</a:t>
            </a:r>
          </a:p>
          <a:p>
            <a:pPr marL="85725" indent="-85725">
              <a:spcBef>
                <a:spcPts val="600"/>
              </a:spcBef>
              <a:buFont typeface="Arial" pitchFamily="34" charset="0"/>
              <a:buChar char="•"/>
            </a:pPr>
            <a:r>
              <a:rPr lang="en-GB" dirty="0">
                <a:solidFill>
                  <a:schemeClr val="tx1">
                    <a:lumMod val="50000"/>
                    <a:lumOff val="50000"/>
                  </a:schemeClr>
                </a:solidFill>
              </a:rPr>
              <a:t>There have been significant increases in website traffic over the last two years.  The spikes in traffic and conversion rates around key events is clear evidence of activity driving engagement.</a:t>
            </a:r>
          </a:p>
        </p:txBody>
      </p:sp>
      <p:sp>
        <p:nvSpPr>
          <p:cNvPr id="11" name="TextBox 10"/>
          <p:cNvSpPr txBox="1"/>
          <p:nvPr/>
        </p:nvSpPr>
        <p:spPr>
          <a:xfrm>
            <a:off x="1712640" y="116632"/>
            <a:ext cx="72728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Arial"/>
                <a:cs typeface="Arial"/>
                <a:sym typeface="Arial"/>
              </a:rPr>
              <a:t>Appendix 1: Slimming World Integrated Evaluation Framework </a:t>
            </a:r>
          </a:p>
        </p:txBody>
      </p:sp>
    </p:spTree>
    <p:extLst>
      <p:ext uri="{BB962C8B-B14F-4D97-AF65-F5344CB8AC3E}">
        <p14:creationId xmlns:p14="http://schemas.microsoft.com/office/powerpoint/2010/main" val="2909975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Rectangle 40"/>
          <p:cNvSpPr/>
          <p:nvPr/>
        </p:nvSpPr>
        <p:spPr bwMode="auto">
          <a:xfrm>
            <a:off x="5077872" y="3916634"/>
            <a:ext cx="4412203" cy="2741178"/>
          </a:xfrm>
          <a:prstGeom prst="rect">
            <a:avLst/>
          </a:prstGeom>
          <a:solidFill>
            <a:schemeClr val="bg2"/>
          </a:solidFill>
          <a:ln w="6350" cap="flat" cmpd="sng" algn="ctr">
            <a:noFill/>
            <a:prstDash val="solid"/>
            <a:round/>
            <a:headEnd type="none" w="med" len="med"/>
            <a:tailEnd type="none" w="med" len="med"/>
          </a:ln>
          <a:effectLst/>
          <a:extLst/>
        </p:spPr>
        <p:txBody>
          <a:bodyPr vert="horz" wrap="square" lIns="72000" tIns="36000" rIns="36000" bIns="144000" numCol="1" rtlCol="0" anchor="t" anchorCtr="0" compatLnSpc="1">
            <a:prstTxWarp prst="textNoShape">
              <a:avLst/>
            </a:prstTxWarp>
          </a:bodyPr>
          <a:lstStyle/>
          <a:p>
            <a:pPr algn="just" eaLnBrk="0" hangingPunct="0">
              <a:spcAft>
                <a:spcPts val="600"/>
              </a:spcAft>
            </a:pPr>
            <a:endParaRPr lang="en-GB" sz="900" kern="1200" dirty="0">
              <a:solidFill>
                <a:srgbClr val="474747"/>
              </a:solidFill>
              <a:latin typeface="Arial" pitchFamily="34" charset="0"/>
              <a:ea typeface="+mn-ea"/>
              <a:cs typeface="Arial" pitchFamily="34" charset="0"/>
            </a:endParaRPr>
          </a:p>
        </p:txBody>
      </p:sp>
      <p:pic>
        <p:nvPicPr>
          <p:cNvPr id="4" name="Picture 3">
            <a:extLst>
              <a:ext uri="{FF2B5EF4-FFF2-40B4-BE49-F238E27FC236}">
                <a16:creationId xmlns:a16="http://schemas.microsoft.com/office/drawing/2014/main" id="{D044EC8C-FEE4-449B-8ED2-706988B5CE27}"/>
              </a:ext>
            </a:extLst>
          </p:cNvPr>
          <p:cNvPicPr/>
          <p:nvPr>
            <p:extLst/>
          </p:nvPr>
        </p:nvPicPr>
        <p:blipFill>
          <a:blip r:embed="rId3"/>
          <a:stretch>
            <a:fillRect/>
          </a:stretch>
        </p:blipFill>
        <p:spPr>
          <a:xfrm>
            <a:off x="5113338" y="4049713"/>
            <a:ext cx="4143375" cy="2533650"/>
          </a:xfrm>
          <a:prstGeom prst="rect">
            <a:avLst/>
          </a:prstGeom>
        </p:spPr>
      </p:pic>
      <p:sp>
        <p:nvSpPr>
          <p:cNvPr id="19" name="Rectangle 18">
            <a:extLst>
              <a:ext uri="{FF2B5EF4-FFF2-40B4-BE49-F238E27FC236}">
                <a16:creationId xmlns:a16="http://schemas.microsoft.com/office/drawing/2014/main" id="{DC13C0AE-3926-4487-9FD3-FA4F9E9D9BF4}"/>
              </a:ext>
            </a:extLst>
          </p:cNvPr>
          <p:cNvSpPr/>
          <p:nvPr/>
        </p:nvSpPr>
        <p:spPr>
          <a:xfrm>
            <a:off x="6947671" y="518586"/>
            <a:ext cx="2542404" cy="16032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pic>
        <p:nvPicPr>
          <p:cNvPr id="9" name="Picture 8">
            <a:extLst>
              <a:ext uri="{FF2B5EF4-FFF2-40B4-BE49-F238E27FC236}">
                <a16:creationId xmlns:a16="http://schemas.microsoft.com/office/drawing/2014/main" id="{46B0D0B2-7FD0-4CC0-B4F1-FDD4C397E65F}"/>
              </a:ext>
            </a:extLst>
          </p:cNvPr>
          <p:cNvPicPr/>
          <p:nvPr>
            <p:extLst/>
          </p:nvPr>
        </p:nvPicPr>
        <p:blipFill>
          <a:blip r:embed="rId4"/>
          <a:stretch>
            <a:fillRect/>
          </a:stretch>
        </p:blipFill>
        <p:spPr>
          <a:xfrm>
            <a:off x="6100763" y="376238"/>
            <a:ext cx="3429000" cy="1771650"/>
          </a:xfrm>
          <a:prstGeom prst="rect">
            <a:avLst/>
          </a:prstGeom>
        </p:spPr>
      </p:pic>
      <p:sp>
        <p:nvSpPr>
          <p:cNvPr id="47" name="Rectangle 46"/>
          <p:cNvSpPr/>
          <p:nvPr/>
        </p:nvSpPr>
        <p:spPr>
          <a:xfrm>
            <a:off x="540908" y="518587"/>
            <a:ext cx="6324601" cy="16032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56" name="Rectangle 55"/>
          <p:cNvSpPr/>
          <p:nvPr/>
        </p:nvSpPr>
        <p:spPr>
          <a:xfrm>
            <a:off x="524508" y="3916634"/>
            <a:ext cx="4248472" cy="27411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53" name="Rectangle 52"/>
          <p:cNvSpPr/>
          <p:nvPr/>
        </p:nvSpPr>
        <p:spPr>
          <a:xfrm>
            <a:off x="5086662" y="2400056"/>
            <a:ext cx="4403413" cy="13169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44" name="Title 1"/>
          <p:cNvSpPr>
            <a:spLocks noGrp="1"/>
          </p:cNvSpPr>
          <p:nvPr>
            <p:ph type="title"/>
          </p:nvPr>
        </p:nvSpPr>
        <p:spPr>
          <a:xfrm>
            <a:off x="471405" y="44624"/>
            <a:ext cx="6641835" cy="404664"/>
          </a:xfrm>
        </p:spPr>
        <p:txBody>
          <a:bodyPr/>
          <a:lstStyle/>
          <a:p>
            <a:r>
              <a:rPr lang="en-GB" sz="1400" dirty="0"/>
              <a:t>Appendix 2: Media coverage – Year-on-year comparisons</a:t>
            </a:r>
          </a:p>
        </p:txBody>
      </p:sp>
      <p:sp>
        <p:nvSpPr>
          <p:cNvPr id="51" name="Rectangle 50"/>
          <p:cNvSpPr/>
          <p:nvPr/>
        </p:nvSpPr>
        <p:spPr>
          <a:xfrm>
            <a:off x="540908" y="2400056"/>
            <a:ext cx="4232072" cy="13060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42" name="Rectangle 6"/>
          <p:cNvSpPr>
            <a:spLocks noChangeArrowheads="1"/>
          </p:cNvSpPr>
          <p:nvPr/>
        </p:nvSpPr>
        <p:spPr bwMode="auto">
          <a:xfrm>
            <a:off x="4997452" y="3717032"/>
            <a:ext cx="2748872" cy="215444"/>
          </a:xfrm>
          <a:prstGeom prst="rect">
            <a:avLst/>
          </a:prstGeom>
          <a:noFill/>
          <a:ln w="9525">
            <a:noFill/>
            <a:miter lim="800000"/>
            <a:headEnd/>
            <a:tailEnd/>
          </a:ln>
        </p:spPr>
        <p:txBody>
          <a:bodyPr wrap="square">
            <a:spAutoFit/>
          </a:bodyPr>
          <a:lstStyle/>
          <a:p>
            <a:pPr algn="just">
              <a:defRPr/>
            </a:pPr>
            <a:r>
              <a:rPr lang="en-GB" sz="800" b="1" kern="1200" dirty="0">
                <a:solidFill>
                  <a:srgbClr val="1F325E"/>
                </a:solidFill>
                <a:latin typeface="Arial" pitchFamily="34" charset="0"/>
                <a:ea typeface="ＭＳ Ｐゴシック" pitchFamily="34" charset="-128"/>
                <a:cs typeface="Arial" pitchFamily="34" charset="0"/>
              </a:rPr>
              <a:t>Media type</a:t>
            </a:r>
          </a:p>
        </p:txBody>
      </p:sp>
      <p:sp>
        <p:nvSpPr>
          <p:cNvPr id="24" name="TextBox 23">
            <a:extLst>
              <a:ext uri="{FF2B5EF4-FFF2-40B4-BE49-F238E27FC236}">
                <a16:creationId xmlns:a16="http://schemas.microsoft.com/office/drawing/2014/main" id="{123A0F59-63C6-4989-95AB-2C4EBF641D4D}"/>
              </a:ext>
            </a:extLst>
          </p:cNvPr>
          <p:cNvSpPr txBox="1"/>
          <p:nvPr/>
        </p:nvSpPr>
        <p:spPr>
          <a:xfrm>
            <a:off x="424715" y="3717612"/>
            <a:ext cx="1653017" cy="215444"/>
          </a:xfrm>
          <a:prstGeom prst="rect">
            <a:avLst/>
          </a:prstGeom>
          <a:noFill/>
        </p:spPr>
        <p:txBody>
          <a:bodyPr wrap="none" rtlCol="0">
            <a:spAutoFit/>
          </a:bodyPr>
          <a:lstStyle/>
          <a:p>
            <a:r>
              <a:rPr lang="en-US" sz="800" b="1" kern="1200" dirty="0">
                <a:solidFill>
                  <a:srgbClr val="002060"/>
                </a:solidFill>
                <a:latin typeface="Arial" pitchFamily="34" charset="0"/>
                <a:ea typeface="+mn-ea"/>
                <a:cs typeface="Arial" pitchFamily="34" charset="0"/>
              </a:rPr>
              <a:t>Proactive coverage over time</a:t>
            </a:r>
          </a:p>
        </p:txBody>
      </p:sp>
      <p:pic>
        <p:nvPicPr>
          <p:cNvPr id="10" name="Picture 9">
            <a:extLst>
              <a:ext uri="{FF2B5EF4-FFF2-40B4-BE49-F238E27FC236}">
                <a16:creationId xmlns:a16="http://schemas.microsoft.com/office/drawing/2014/main" id="{586548E5-094F-46EB-BBF2-36D010C91189}"/>
              </a:ext>
            </a:extLst>
          </p:cNvPr>
          <p:cNvPicPr/>
          <p:nvPr>
            <p:extLst/>
          </p:nvPr>
        </p:nvPicPr>
        <p:blipFill>
          <a:blip r:embed="rId5"/>
          <a:stretch>
            <a:fillRect/>
          </a:stretch>
        </p:blipFill>
        <p:spPr>
          <a:xfrm>
            <a:off x="488950" y="3916635"/>
            <a:ext cx="4419600" cy="2752725"/>
          </a:xfrm>
          <a:prstGeom prst="rect">
            <a:avLst/>
          </a:prstGeom>
        </p:spPr>
      </p:pic>
      <p:sp>
        <p:nvSpPr>
          <p:cNvPr id="27" name="TextBox 26">
            <a:extLst>
              <a:ext uri="{FF2B5EF4-FFF2-40B4-BE49-F238E27FC236}">
                <a16:creationId xmlns:a16="http://schemas.microsoft.com/office/drawing/2014/main" id="{5BEDB90F-1A93-4AF1-AD00-ACACDF0F762D}"/>
              </a:ext>
            </a:extLst>
          </p:cNvPr>
          <p:cNvSpPr txBox="1"/>
          <p:nvPr/>
        </p:nvSpPr>
        <p:spPr>
          <a:xfrm>
            <a:off x="437017" y="2205444"/>
            <a:ext cx="1040670" cy="215444"/>
          </a:xfrm>
          <a:prstGeom prst="rect">
            <a:avLst/>
          </a:prstGeom>
          <a:noFill/>
        </p:spPr>
        <p:txBody>
          <a:bodyPr wrap="none" rtlCol="0">
            <a:spAutoFit/>
          </a:bodyPr>
          <a:lstStyle/>
          <a:p>
            <a:r>
              <a:rPr lang="en-US" sz="800" b="1" kern="1200" dirty="0">
                <a:solidFill>
                  <a:srgbClr val="002060"/>
                </a:solidFill>
                <a:latin typeface="Arial" pitchFamily="34" charset="0"/>
                <a:ea typeface="+mn-ea"/>
                <a:cs typeface="Arial" pitchFamily="34" charset="0"/>
              </a:rPr>
              <a:t>Message delivery</a:t>
            </a:r>
          </a:p>
        </p:txBody>
      </p:sp>
      <p:pic>
        <p:nvPicPr>
          <p:cNvPr id="11" name="Picture 10">
            <a:extLst>
              <a:ext uri="{FF2B5EF4-FFF2-40B4-BE49-F238E27FC236}">
                <a16:creationId xmlns:a16="http://schemas.microsoft.com/office/drawing/2014/main" id="{C4875D69-E2BC-48F2-B6C0-EF2B90C00930}"/>
              </a:ext>
            </a:extLst>
          </p:cNvPr>
          <p:cNvPicPr/>
          <p:nvPr>
            <p:extLst/>
          </p:nvPr>
        </p:nvPicPr>
        <p:blipFill>
          <a:blip r:embed="rId6"/>
          <a:stretch>
            <a:fillRect/>
          </a:stretch>
        </p:blipFill>
        <p:spPr>
          <a:xfrm>
            <a:off x="5160963" y="2332038"/>
            <a:ext cx="4200525" cy="1419225"/>
          </a:xfrm>
          <a:prstGeom prst="rect">
            <a:avLst/>
          </a:prstGeom>
        </p:spPr>
      </p:pic>
      <p:sp>
        <p:nvSpPr>
          <p:cNvPr id="29" name="TextBox 28">
            <a:extLst>
              <a:ext uri="{FF2B5EF4-FFF2-40B4-BE49-F238E27FC236}">
                <a16:creationId xmlns:a16="http://schemas.microsoft.com/office/drawing/2014/main" id="{6E76B12C-6691-4AC4-B8AD-FB3680610470}"/>
              </a:ext>
            </a:extLst>
          </p:cNvPr>
          <p:cNvSpPr txBox="1"/>
          <p:nvPr/>
        </p:nvSpPr>
        <p:spPr>
          <a:xfrm>
            <a:off x="4988024" y="2205444"/>
            <a:ext cx="1409360" cy="215444"/>
          </a:xfrm>
          <a:prstGeom prst="rect">
            <a:avLst/>
          </a:prstGeom>
          <a:noFill/>
        </p:spPr>
        <p:txBody>
          <a:bodyPr wrap="none" rtlCol="0">
            <a:spAutoFit/>
          </a:bodyPr>
          <a:lstStyle/>
          <a:p>
            <a:r>
              <a:rPr lang="en-US" sz="800" b="1" kern="1200" dirty="0">
                <a:solidFill>
                  <a:srgbClr val="002060"/>
                </a:solidFill>
                <a:latin typeface="Arial" pitchFamily="34" charset="0"/>
                <a:ea typeface="+mn-ea"/>
                <a:cs typeface="Arial" pitchFamily="34" charset="0"/>
              </a:rPr>
              <a:t>Volume and </a:t>
            </a:r>
            <a:r>
              <a:rPr lang="en-US" sz="800" b="1" kern="1200" dirty="0" err="1">
                <a:solidFill>
                  <a:srgbClr val="002060"/>
                </a:solidFill>
                <a:latin typeface="Arial" pitchFamily="34" charset="0"/>
                <a:ea typeface="+mn-ea"/>
                <a:cs typeface="Arial" pitchFamily="34" charset="0"/>
              </a:rPr>
              <a:t>favourability</a:t>
            </a:r>
            <a:endParaRPr lang="en-US" sz="800" b="1" kern="1200" dirty="0">
              <a:solidFill>
                <a:srgbClr val="002060"/>
              </a:solidFill>
              <a:latin typeface="Arial" pitchFamily="34" charset="0"/>
              <a:ea typeface="+mn-ea"/>
              <a:cs typeface="Arial" pitchFamily="34" charset="0"/>
            </a:endParaRPr>
          </a:p>
        </p:txBody>
      </p:sp>
      <p:pic>
        <p:nvPicPr>
          <p:cNvPr id="12" name="Picture 11">
            <a:extLst>
              <a:ext uri="{FF2B5EF4-FFF2-40B4-BE49-F238E27FC236}">
                <a16:creationId xmlns:a16="http://schemas.microsoft.com/office/drawing/2014/main" id="{77771E9E-A538-4B8D-8E9A-7F9558F744B3}"/>
              </a:ext>
            </a:extLst>
          </p:cNvPr>
          <p:cNvPicPr/>
          <p:nvPr>
            <p:extLst/>
          </p:nvPr>
        </p:nvPicPr>
        <p:blipFill>
          <a:blip r:embed="rId7"/>
          <a:stretch>
            <a:fillRect/>
          </a:stretch>
        </p:blipFill>
        <p:spPr>
          <a:xfrm>
            <a:off x="598934" y="2276475"/>
            <a:ext cx="4210050" cy="1409700"/>
          </a:xfrm>
          <a:prstGeom prst="rect">
            <a:avLst/>
          </a:prstGeom>
        </p:spPr>
      </p:pic>
      <p:sp>
        <p:nvSpPr>
          <p:cNvPr id="18" name="TextBox 17">
            <a:extLst>
              <a:ext uri="{FF2B5EF4-FFF2-40B4-BE49-F238E27FC236}">
                <a16:creationId xmlns:a16="http://schemas.microsoft.com/office/drawing/2014/main" id="{0926C87B-5058-4621-98C2-89FEA95959E2}"/>
              </a:ext>
            </a:extLst>
          </p:cNvPr>
          <p:cNvSpPr txBox="1"/>
          <p:nvPr/>
        </p:nvSpPr>
        <p:spPr>
          <a:xfrm>
            <a:off x="451925" y="333236"/>
            <a:ext cx="2449710" cy="215444"/>
          </a:xfrm>
          <a:prstGeom prst="rect">
            <a:avLst/>
          </a:prstGeom>
          <a:noFill/>
        </p:spPr>
        <p:txBody>
          <a:bodyPr wrap="none" rtlCol="0">
            <a:spAutoFit/>
          </a:bodyPr>
          <a:lstStyle/>
          <a:p>
            <a:r>
              <a:rPr lang="en-US" sz="800" b="1" kern="1200" dirty="0">
                <a:solidFill>
                  <a:srgbClr val="002060"/>
                </a:solidFill>
                <a:latin typeface="Arial" pitchFamily="34" charset="0"/>
                <a:ea typeface="+mn-ea"/>
                <a:cs typeface="Arial" pitchFamily="34" charset="0"/>
              </a:rPr>
              <a:t>Reach of proactive coverage to key audiences</a:t>
            </a:r>
          </a:p>
        </p:txBody>
      </p:sp>
      <p:grpSp>
        <p:nvGrpSpPr>
          <p:cNvPr id="6" name="Group 5">
            <a:extLst>
              <a:ext uri="{FF2B5EF4-FFF2-40B4-BE49-F238E27FC236}">
                <a16:creationId xmlns:a16="http://schemas.microsoft.com/office/drawing/2014/main" id="{6F25F822-EFEE-4F26-8585-C3B8CEA87C27}"/>
              </a:ext>
            </a:extLst>
          </p:cNvPr>
          <p:cNvGrpSpPr/>
          <p:nvPr/>
        </p:nvGrpSpPr>
        <p:grpSpPr>
          <a:xfrm>
            <a:off x="8104567" y="492643"/>
            <a:ext cx="1251262" cy="358666"/>
            <a:chOff x="8104567" y="492643"/>
            <a:chExt cx="1251262" cy="358666"/>
          </a:xfrm>
        </p:grpSpPr>
        <p:grpSp>
          <p:nvGrpSpPr>
            <p:cNvPr id="22" name="Group 21">
              <a:extLst>
                <a:ext uri="{FF2B5EF4-FFF2-40B4-BE49-F238E27FC236}">
                  <a16:creationId xmlns:a16="http://schemas.microsoft.com/office/drawing/2014/main" id="{C536CE12-BAC2-46A2-A1C1-ABAD11A9657E}"/>
                </a:ext>
              </a:extLst>
            </p:cNvPr>
            <p:cNvGrpSpPr/>
            <p:nvPr/>
          </p:nvGrpSpPr>
          <p:grpSpPr>
            <a:xfrm>
              <a:off x="9071589" y="560917"/>
              <a:ext cx="284240" cy="275795"/>
              <a:chOff x="4556996" y="5913276"/>
              <a:chExt cx="360000" cy="360364"/>
            </a:xfrm>
          </p:grpSpPr>
          <p:sp>
            <p:nvSpPr>
              <p:cNvPr id="33" name="Oval 32">
                <a:extLst>
                  <a:ext uri="{FF2B5EF4-FFF2-40B4-BE49-F238E27FC236}">
                    <a16:creationId xmlns:a16="http://schemas.microsoft.com/office/drawing/2014/main" id="{899F596C-9043-47F7-890D-AD3A89F7466C}"/>
                  </a:ext>
                </a:extLst>
              </p:cNvPr>
              <p:cNvSpPr/>
              <p:nvPr/>
            </p:nvSpPr>
            <p:spPr bwMode="auto">
              <a:xfrm>
                <a:off x="4628964" y="5985284"/>
                <a:ext cx="216000" cy="216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700" dirty="0">
                  <a:latin typeface="Arial" pitchFamily="34" charset="0"/>
                  <a:cs typeface="Arial" pitchFamily="34" charset="0"/>
                </a:endParaRPr>
              </a:p>
            </p:txBody>
          </p:sp>
          <p:sp>
            <p:nvSpPr>
              <p:cNvPr id="34" name="Oval 33">
                <a:extLst>
                  <a:ext uri="{FF2B5EF4-FFF2-40B4-BE49-F238E27FC236}">
                    <a16:creationId xmlns:a16="http://schemas.microsoft.com/office/drawing/2014/main" id="{EB615551-4908-45A0-8A68-C9A653392555}"/>
                  </a:ext>
                </a:extLst>
              </p:cNvPr>
              <p:cNvSpPr/>
              <p:nvPr/>
            </p:nvSpPr>
            <p:spPr bwMode="auto">
              <a:xfrm>
                <a:off x="4556996" y="5913276"/>
                <a:ext cx="360000" cy="360364"/>
              </a:xfrm>
              <a:prstGeom prst="ellipse">
                <a:avLst/>
              </a:pr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700" dirty="0">
                  <a:latin typeface="Arial" pitchFamily="34" charset="0"/>
                  <a:cs typeface="Arial" pitchFamily="34" charset="0"/>
                </a:endParaRPr>
              </a:p>
            </p:txBody>
          </p:sp>
        </p:grpSp>
        <p:grpSp>
          <p:nvGrpSpPr>
            <p:cNvPr id="23" name="Group 22">
              <a:extLst>
                <a:ext uri="{FF2B5EF4-FFF2-40B4-BE49-F238E27FC236}">
                  <a16:creationId xmlns:a16="http://schemas.microsoft.com/office/drawing/2014/main" id="{1960F752-E67A-45E0-A074-A617D3475BBC}"/>
                </a:ext>
              </a:extLst>
            </p:cNvPr>
            <p:cNvGrpSpPr/>
            <p:nvPr/>
          </p:nvGrpSpPr>
          <p:grpSpPr>
            <a:xfrm>
              <a:off x="8104567" y="492643"/>
              <a:ext cx="852791" cy="358666"/>
              <a:chOff x="6805061" y="2755648"/>
              <a:chExt cx="1080090" cy="468647"/>
            </a:xfrm>
          </p:grpSpPr>
          <p:cxnSp>
            <p:nvCxnSpPr>
              <p:cNvPr id="26" name="Straight Connector 25">
                <a:extLst>
                  <a:ext uri="{FF2B5EF4-FFF2-40B4-BE49-F238E27FC236}">
                    <a16:creationId xmlns:a16="http://schemas.microsoft.com/office/drawing/2014/main" id="{8639FB00-1B59-410F-BD66-AA9963056A6C}"/>
                  </a:ext>
                </a:extLst>
              </p:cNvPr>
              <p:cNvCxnSpPr/>
              <p:nvPr/>
            </p:nvCxnSpPr>
            <p:spPr bwMode="auto">
              <a:xfrm>
                <a:off x="7692127" y="2922957"/>
                <a:ext cx="193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4CF7516-60E4-4C53-B99D-8C03736F14D3}"/>
                  </a:ext>
                </a:extLst>
              </p:cNvPr>
              <p:cNvCxnSpPr>
                <a:cxnSpLocks/>
              </p:cNvCxnSpPr>
              <p:nvPr/>
            </p:nvCxnSpPr>
            <p:spPr bwMode="auto">
              <a:xfrm>
                <a:off x="7692126" y="3101059"/>
                <a:ext cx="19302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0" name="Group 56">
                <a:extLst>
                  <a:ext uri="{FF2B5EF4-FFF2-40B4-BE49-F238E27FC236}">
                    <a16:creationId xmlns:a16="http://schemas.microsoft.com/office/drawing/2014/main" id="{7DDA530A-9383-4C7A-9108-FF58AD38E992}"/>
                  </a:ext>
                </a:extLst>
              </p:cNvPr>
              <p:cNvGrpSpPr>
                <a:grpSpLocks/>
              </p:cNvGrpSpPr>
              <p:nvPr/>
            </p:nvGrpSpPr>
            <p:grpSpPr bwMode="auto">
              <a:xfrm>
                <a:off x="6805061" y="2755648"/>
                <a:ext cx="867121" cy="468647"/>
                <a:chOff x="3594444" y="5917191"/>
                <a:chExt cx="797885" cy="469184"/>
              </a:xfrm>
            </p:grpSpPr>
            <p:sp>
              <p:nvSpPr>
                <p:cNvPr id="31" name="TextBox 30">
                  <a:extLst>
                    <a:ext uri="{FF2B5EF4-FFF2-40B4-BE49-F238E27FC236}">
                      <a16:creationId xmlns:a16="http://schemas.microsoft.com/office/drawing/2014/main" id="{25561B43-C94D-42D8-B860-BF99C901A5E3}"/>
                    </a:ext>
                  </a:extLst>
                </p:cNvPr>
                <p:cNvSpPr txBox="1">
                  <a:spLocks noChangeArrowheads="1"/>
                </p:cNvSpPr>
                <p:nvPr/>
              </p:nvSpPr>
              <p:spPr bwMode="auto">
                <a:xfrm>
                  <a:off x="3594444" y="5917191"/>
                  <a:ext cx="749958" cy="261699"/>
                </a:xfrm>
                <a:prstGeom prst="rect">
                  <a:avLst/>
                </a:prstGeom>
                <a:noFill/>
                <a:ln w="9525">
                  <a:noFill/>
                  <a:miter lim="800000"/>
                  <a:headEnd/>
                  <a:tailEnd/>
                </a:ln>
              </p:spPr>
              <p:txBody>
                <a:bodyPr wrap="square">
                  <a:spAutoFit/>
                </a:bodyPr>
                <a:lstStyle/>
                <a:p>
                  <a:r>
                    <a:rPr lang="en-GB" sz="700" b="1" dirty="0">
                      <a:latin typeface="Arial" pitchFamily="34" charset="0"/>
                      <a:ea typeface="Arial Unicode MS" pitchFamily="34" charset="-128"/>
                      <a:cs typeface="Arial" pitchFamily="34" charset="0"/>
                    </a:rPr>
                    <a:t>2016-2017</a:t>
                  </a:r>
                </a:p>
              </p:txBody>
            </p:sp>
            <p:sp>
              <p:nvSpPr>
                <p:cNvPr id="32" name="TextBox 31">
                  <a:extLst>
                    <a:ext uri="{FF2B5EF4-FFF2-40B4-BE49-F238E27FC236}">
                      <a16:creationId xmlns:a16="http://schemas.microsoft.com/office/drawing/2014/main" id="{DBDC782F-F045-44A6-A96C-74E53D5E382C}"/>
                    </a:ext>
                  </a:extLst>
                </p:cNvPr>
                <p:cNvSpPr txBox="1"/>
                <p:nvPr/>
              </p:nvSpPr>
              <p:spPr>
                <a:xfrm>
                  <a:off x="3594444" y="6124676"/>
                  <a:ext cx="797885" cy="261699"/>
                </a:xfrm>
                <a:prstGeom prst="rect">
                  <a:avLst/>
                </a:prstGeom>
                <a:noFill/>
              </p:spPr>
              <p:txBody>
                <a:bodyPr wrap="square">
                  <a:spAutoFit/>
                </a:bodyPr>
                <a:lstStyle/>
                <a:p>
                  <a:pPr>
                    <a:defRPr/>
                  </a:pPr>
                  <a:r>
                    <a:rPr lang="en-GB" sz="700" b="1" dirty="0">
                      <a:solidFill>
                        <a:schemeClr val="bg1">
                          <a:lumMod val="50000"/>
                        </a:schemeClr>
                      </a:solidFill>
                      <a:latin typeface="Arial" pitchFamily="34" charset="0"/>
                      <a:ea typeface="Arial Unicode MS" pitchFamily="34" charset="-128"/>
                      <a:cs typeface="Arial" pitchFamily="34" charset="0"/>
                    </a:rPr>
                    <a:t>2017-2018</a:t>
                  </a:r>
                </a:p>
              </p:txBody>
            </p:sp>
          </p:grpSp>
        </p:grpSp>
      </p:grpSp>
      <p:sp>
        <p:nvSpPr>
          <p:cNvPr id="35" name="Oval 34">
            <a:extLst>
              <a:ext uri="{FF2B5EF4-FFF2-40B4-BE49-F238E27FC236}">
                <a16:creationId xmlns:a16="http://schemas.microsoft.com/office/drawing/2014/main" id="{93789379-443C-4788-AA1A-7C813E73FF48}"/>
              </a:ext>
            </a:extLst>
          </p:cNvPr>
          <p:cNvSpPr/>
          <p:nvPr/>
        </p:nvSpPr>
        <p:spPr>
          <a:xfrm>
            <a:off x="7228485" y="795559"/>
            <a:ext cx="936104" cy="94463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dirty="0"/>
          </a:p>
        </p:txBody>
      </p:sp>
      <p:sp>
        <p:nvSpPr>
          <p:cNvPr id="36" name="TextBox 35">
            <a:extLst>
              <a:ext uri="{FF2B5EF4-FFF2-40B4-BE49-F238E27FC236}">
                <a16:creationId xmlns:a16="http://schemas.microsoft.com/office/drawing/2014/main" id="{2BD309CA-9E7B-4696-9249-01B996DA8C50}"/>
              </a:ext>
            </a:extLst>
          </p:cNvPr>
          <p:cNvSpPr txBox="1"/>
          <p:nvPr/>
        </p:nvSpPr>
        <p:spPr>
          <a:xfrm>
            <a:off x="6849246" y="333236"/>
            <a:ext cx="1018227" cy="215444"/>
          </a:xfrm>
          <a:prstGeom prst="rect">
            <a:avLst/>
          </a:prstGeom>
          <a:noFill/>
        </p:spPr>
        <p:txBody>
          <a:bodyPr wrap="none" rtlCol="0">
            <a:spAutoFit/>
          </a:bodyPr>
          <a:lstStyle/>
          <a:p>
            <a:r>
              <a:rPr lang="en-US" sz="800" b="1" kern="1200" dirty="0">
                <a:solidFill>
                  <a:srgbClr val="002060"/>
                </a:solidFill>
                <a:latin typeface="Arial" pitchFamily="34" charset="0"/>
                <a:ea typeface="+mn-ea"/>
                <a:cs typeface="Arial" pitchFamily="34" charset="0"/>
              </a:rPr>
              <a:t>Competitor SOV*</a:t>
            </a:r>
          </a:p>
        </p:txBody>
      </p:sp>
      <p:sp>
        <p:nvSpPr>
          <p:cNvPr id="38" name="Rectangle 37">
            <a:extLst>
              <a:ext uri="{FF2B5EF4-FFF2-40B4-BE49-F238E27FC236}">
                <a16:creationId xmlns:a16="http://schemas.microsoft.com/office/drawing/2014/main" id="{1E750FBE-118C-4FA2-8DD5-92568128B100}"/>
              </a:ext>
            </a:extLst>
          </p:cNvPr>
          <p:cNvSpPr/>
          <p:nvPr/>
        </p:nvSpPr>
        <p:spPr>
          <a:xfrm>
            <a:off x="6951072" y="2156447"/>
            <a:ext cx="2034376" cy="192433"/>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700" b="1" i="1" dirty="0">
                <a:solidFill>
                  <a:schemeClr val="tx2"/>
                </a:solidFill>
                <a:latin typeface="Arial" pitchFamily="34" charset="0"/>
                <a:cs typeface="Arial" pitchFamily="34" charset="0"/>
              </a:rPr>
              <a:t>* Please note: </a:t>
            </a:r>
            <a:r>
              <a:rPr lang="en-GB" sz="700" i="1" dirty="0">
                <a:solidFill>
                  <a:schemeClr val="tx2"/>
                </a:solidFill>
                <a:latin typeface="Arial" pitchFamily="34" charset="0"/>
                <a:cs typeface="Arial" pitchFamily="34" charset="0"/>
              </a:rPr>
              <a:t>This chart includes coverage from national and consumer print media only. </a:t>
            </a:r>
          </a:p>
        </p:txBody>
      </p:sp>
      <p:cxnSp>
        <p:nvCxnSpPr>
          <p:cNvPr id="39" name="Straight Connector 38">
            <a:extLst>
              <a:ext uri="{FF2B5EF4-FFF2-40B4-BE49-F238E27FC236}">
                <a16:creationId xmlns:a16="http://schemas.microsoft.com/office/drawing/2014/main" id="{E0A746F5-AD9A-4A08-ADA8-9D3A314C6F6E}"/>
              </a:ext>
            </a:extLst>
          </p:cNvPr>
          <p:cNvCxnSpPr>
            <a:cxnSpLocks/>
          </p:cNvCxnSpPr>
          <p:nvPr/>
        </p:nvCxnSpPr>
        <p:spPr>
          <a:xfrm>
            <a:off x="5077872" y="3916634"/>
            <a:ext cx="441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9EF1B18-0833-4017-87BF-C6B8C9CD8D85}"/>
              </a:ext>
            </a:extLst>
          </p:cNvPr>
          <p:cNvCxnSpPr>
            <a:cxnSpLocks/>
          </p:cNvCxnSpPr>
          <p:nvPr/>
        </p:nvCxnSpPr>
        <p:spPr>
          <a:xfrm>
            <a:off x="524508" y="3916634"/>
            <a:ext cx="42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48345E9-EC54-4EDF-800C-7D23856F5B36}"/>
              </a:ext>
            </a:extLst>
          </p:cNvPr>
          <p:cNvCxnSpPr>
            <a:cxnSpLocks/>
          </p:cNvCxnSpPr>
          <p:nvPr/>
        </p:nvCxnSpPr>
        <p:spPr>
          <a:xfrm>
            <a:off x="540908" y="2413222"/>
            <a:ext cx="421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114B863-B4A2-41DC-B2C0-34F6AFE461AA}"/>
              </a:ext>
            </a:extLst>
          </p:cNvPr>
          <p:cNvCxnSpPr>
            <a:cxnSpLocks/>
          </p:cNvCxnSpPr>
          <p:nvPr/>
        </p:nvCxnSpPr>
        <p:spPr>
          <a:xfrm>
            <a:off x="5077872" y="2413222"/>
            <a:ext cx="441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A1AE4EB-862E-4489-AB64-B4A39D15BF1F}"/>
              </a:ext>
            </a:extLst>
          </p:cNvPr>
          <p:cNvCxnSpPr>
            <a:cxnSpLocks/>
          </p:cNvCxnSpPr>
          <p:nvPr/>
        </p:nvCxnSpPr>
        <p:spPr>
          <a:xfrm>
            <a:off x="540908" y="518586"/>
            <a:ext cx="631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F59403-9E25-42E1-B390-A988DB8326E3}"/>
              </a:ext>
            </a:extLst>
          </p:cNvPr>
          <p:cNvCxnSpPr>
            <a:cxnSpLocks/>
          </p:cNvCxnSpPr>
          <p:nvPr/>
        </p:nvCxnSpPr>
        <p:spPr>
          <a:xfrm>
            <a:off x="6947671" y="518586"/>
            <a:ext cx="253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FECA6CAE-5452-48A3-AA13-49489580860C}"/>
              </a:ext>
            </a:extLst>
          </p:cNvPr>
          <p:cNvGrpSpPr/>
          <p:nvPr/>
        </p:nvGrpSpPr>
        <p:grpSpPr>
          <a:xfrm>
            <a:off x="7833319" y="4077072"/>
            <a:ext cx="1540279" cy="504050"/>
            <a:chOff x="8104569" y="489098"/>
            <a:chExt cx="1251260" cy="362211"/>
          </a:xfrm>
        </p:grpSpPr>
        <p:grpSp>
          <p:nvGrpSpPr>
            <p:cNvPr id="52" name="Group 51">
              <a:extLst>
                <a:ext uri="{FF2B5EF4-FFF2-40B4-BE49-F238E27FC236}">
                  <a16:creationId xmlns:a16="http://schemas.microsoft.com/office/drawing/2014/main" id="{B2E81289-9265-4CFC-9B62-6EDB85687664}"/>
                </a:ext>
              </a:extLst>
            </p:cNvPr>
            <p:cNvGrpSpPr/>
            <p:nvPr/>
          </p:nvGrpSpPr>
          <p:grpSpPr>
            <a:xfrm>
              <a:off x="9071589" y="489098"/>
              <a:ext cx="284240" cy="275795"/>
              <a:chOff x="4556996" y="5819435"/>
              <a:chExt cx="360000" cy="360364"/>
            </a:xfrm>
          </p:grpSpPr>
          <p:sp>
            <p:nvSpPr>
              <p:cNvPr id="61" name="Oval 60">
                <a:extLst>
                  <a:ext uri="{FF2B5EF4-FFF2-40B4-BE49-F238E27FC236}">
                    <a16:creationId xmlns:a16="http://schemas.microsoft.com/office/drawing/2014/main" id="{8D608FE5-7EBE-4062-844B-BB747161D20F}"/>
                  </a:ext>
                </a:extLst>
              </p:cNvPr>
              <p:cNvSpPr/>
              <p:nvPr/>
            </p:nvSpPr>
            <p:spPr bwMode="auto">
              <a:xfrm>
                <a:off x="4628964" y="5887047"/>
                <a:ext cx="216000" cy="216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700" dirty="0">
                  <a:latin typeface="Arial" pitchFamily="34" charset="0"/>
                  <a:cs typeface="Arial" pitchFamily="34" charset="0"/>
                </a:endParaRPr>
              </a:p>
            </p:txBody>
          </p:sp>
          <p:sp>
            <p:nvSpPr>
              <p:cNvPr id="62" name="Oval 61">
                <a:extLst>
                  <a:ext uri="{FF2B5EF4-FFF2-40B4-BE49-F238E27FC236}">
                    <a16:creationId xmlns:a16="http://schemas.microsoft.com/office/drawing/2014/main" id="{65BC8A95-A90F-43A6-BEBE-656067583786}"/>
                  </a:ext>
                </a:extLst>
              </p:cNvPr>
              <p:cNvSpPr/>
              <p:nvPr/>
            </p:nvSpPr>
            <p:spPr bwMode="auto">
              <a:xfrm>
                <a:off x="4556996" y="5819435"/>
                <a:ext cx="360000" cy="360364"/>
              </a:xfrm>
              <a:prstGeom prst="ellipse">
                <a:avLst/>
              </a:pr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700" dirty="0">
                  <a:latin typeface="Arial" pitchFamily="34" charset="0"/>
                  <a:cs typeface="Arial" pitchFamily="34" charset="0"/>
                </a:endParaRPr>
              </a:p>
            </p:txBody>
          </p:sp>
        </p:grpSp>
        <p:grpSp>
          <p:nvGrpSpPr>
            <p:cNvPr id="54" name="Group 53">
              <a:extLst>
                <a:ext uri="{FF2B5EF4-FFF2-40B4-BE49-F238E27FC236}">
                  <a16:creationId xmlns:a16="http://schemas.microsoft.com/office/drawing/2014/main" id="{D169C94A-AC02-4004-B50F-0493109BF0C1}"/>
                </a:ext>
              </a:extLst>
            </p:cNvPr>
            <p:cNvGrpSpPr/>
            <p:nvPr/>
          </p:nvGrpSpPr>
          <p:grpSpPr>
            <a:xfrm>
              <a:off x="8104569" y="492643"/>
              <a:ext cx="760842" cy="358666"/>
              <a:chOff x="6805061" y="2755648"/>
              <a:chExt cx="963633" cy="468647"/>
            </a:xfrm>
          </p:grpSpPr>
          <p:cxnSp>
            <p:nvCxnSpPr>
              <p:cNvPr id="55" name="Straight Connector 54">
                <a:extLst>
                  <a:ext uri="{FF2B5EF4-FFF2-40B4-BE49-F238E27FC236}">
                    <a16:creationId xmlns:a16="http://schemas.microsoft.com/office/drawing/2014/main" id="{EEE8EEF4-7E20-452E-BBAE-63408F1E41C5}"/>
                  </a:ext>
                </a:extLst>
              </p:cNvPr>
              <p:cNvCxnSpPr/>
              <p:nvPr/>
            </p:nvCxnSpPr>
            <p:spPr bwMode="auto">
              <a:xfrm>
                <a:off x="7553218" y="2818628"/>
                <a:ext cx="193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2C2E5C8-359E-483D-A4F0-840679E8A4C9}"/>
                  </a:ext>
                </a:extLst>
              </p:cNvPr>
              <p:cNvCxnSpPr>
                <a:cxnSpLocks/>
              </p:cNvCxnSpPr>
              <p:nvPr/>
            </p:nvCxnSpPr>
            <p:spPr bwMode="auto">
              <a:xfrm>
                <a:off x="7575670" y="3036530"/>
                <a:ext cx="19302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8" name="Group 56">
                <a:extLst>
                  <a:ext uri="{FF2B5EF4-FFF2-40B4-BE49-F238E27FC236}">
                    <a16:creationId xmlns:a16="http://schemas.microsoft.com/office/drawing/2014/main" id="{76820F24-B131-4BB6-8C4D-E9111D48C1E5}"/>
                  </a:ext>
                </a:extLst>
              </p:cNvPr>
              <p:cNvGrpSpPr>
                <a:grpSpLocks/>
              </p:cNvGrpSpPr>
              <p:nvPr/>
            </p:nvGrpSpPr>
            <p:grpSpPr bwMode="auto">
              <a:xfrm>
                <a:off x="6805061" y="2755648"/>
                <a:ext cx="867121" cy="468647"/>
                <a:chOff x="3594444" y="5917191"/>
                <a:chExt cx="797885" cy="469184"/>
              </a:xfrm>
            </p:grpSpPr>
            <p:sp>
              <p:nvSpPr>
                <p:cNvPr id="59" name="TextBox 58">
                  <a:extLst>
                    <a:ext uri="{FF2B5EF4-FFF2-40B4-BE49-F238E27FC236}">
                      <a16:creationId xmlns:a16="http://schemas.microsoft.com/office/drawing/2014/main" id="{2A1761FA-7BFB-4F03-A102-0C59381BEEB7}"/>
                    </a:ext>
                  </a:extLst>
                </p:cNvPr>
                <p:cNvSpPr txBox="1">
                  <a:spLocks noChangeArrowheads="1"/>
                </p:cNvSpPr>
                <p:nvPr/>
              </p:nvSpPr>
              <p:spPr bwMode="auto">
                <a:xfrm>
                  <a:off x="3594444" y="5917191"/>
                  <a:ext cx="749958" cy="261699"/>
                </a:xfrm>
                <a:prstGeom prst="rect">
                  <a:avLst/>
                </a:prstGeom>
                <a:noFill/>
                <a:ln w="9525">
                  <a:noFill/>
                  <a:miter lim="800000"/>
                  <a:headEnd/>
                  <a:tailEnd/>
                </a:ln>
              </p:spPr>
              <p:txBody>
                <a:bodyPr wrap="square">
                  <a:spAutoFit/>
                </a:bodyPr>
                <a:lstStyle/>
                <a:p>
                  <a:r>
                    <a:rPr lang="en-GB" sz="700" b="1" dirty="0">
                      <a:latin typeface="Arial" pitchFamily="34" charset="0"/>
                      <a:ea typeface="Arial Unicode MS" pitchFamily="34" charset="-128"/>
                      <a:cs typeface="Arial" pitchFamily="34" charset="0"/>
                    </a:rPr>
                    <a:t>2016-2017</a:t>
                  </a:r>
                </a:p>
              </p:txBody>
            </p:sp>
            <p:sp>
              <p:nvSpPr>
                <p:cNvPr id="60" name="TextBox 59">
                  <a:extLst>
                    <a:ext uri="{FF2B5EF4-FFF2-40B4-BE49-F238E27FC236}">
                      <a16:creationId xmlns:a16="http://schemas.microsoft.com/office/drawing/2014/main" id="{B436BE2F-6BDF-4ADA-A189-7452694680C9}"/>
                    </a:ext>
                  </a:extLst>
                </p:cNvPr>
                <p:cNvSpPr txBox="1"/>
                <p:nvPr/>
              </p:nvSpPr>
              <p:spPr>
                <a:xfrm>
                  <a:off x="3594444" y="6124676"/>
                  <a:ext cx="797885" cy="261699"/>
                </a:xfrm>
                <a:prstGeom prst="rect">
                  <a:avLst/>
                </a:prstGeom>
                <a:noFill/>
              </p:spPr>
              <p:txBody>
                <a:bodyPr wrap="square">
                  <a:spAutoFit/>
                </a:bodyPr>
                <a:lstStyle/>
                <a:p>
                  <a:pPr>
                    <a:defRPr/>
                  </a:pPr>
                  <a:r>
                    <a:rPr lang="en-GB" sz="700" b="1" dirty="0">
                      <a:solidFill>
                        <a:schemeClr val="bg1">
                          <a:lumMod val="50000"/>
                        </a:schemeClr>
                      </a:solidFill>
                      <a:latin typeface="Arial" pitchFamily="34" charset="0"/>
                      <a:ea typeface="Arial Unicode MS" pitchFamily="34" charset="-128"/>
                      <a:cs typeface="Arial" pitchFamily="34" charset="0"/>
                    </a:rPr>
                    <a:t>2017-2018</a:t>
                  </a:r>
                </a:p>
              </p:txBody>
            </p:sp>
          </p:grpSp>
        </p:grpSp>
      </p:grpSp>
      <p:sp>
        <p:nvSpPr>
          <p:cNvPr id="63" name="Oval 62">
            <a:extLst>
              <a:ext uri="{FF2B5EF4-FFF2-40B4-BE49-F238E27FC236}">
                <a16:creationId xmlns:a16="http://schemas.microsoft.com/office/drawing/2014/main" id="{6586278F-DB37-4352-8BDB-3F21AE16CD87}"/>
              </a:ext>
            </a:extLst>
          </p:cNvPr>
          <p:cNvSpPr/>
          <p:nvPr/>
        </p:nvSpPr>
        <p:spPr>
          <a:xfrm>
            <a:off x="6033118" y="4581121"/>
            <a:ext cx="1472581" cy="14813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dirty="0"/>
          </a:p>
        </p:txBody>
      </p:sp>
      <p:pic>
        <p:nvPicPr>
          <p:cNvPr id="13" name="Picture 12">
            <a:extLst>
              <a:ext uri="{FF2B5EF4-FFF2-40B4-BE49-F238E27FC236}">
                <a16:creationId xmlns:a16="http://schemas.microsoft.com/office/drawing/2014/main" id="{7BEC15AD-C468-45A9-935B-4CF5AC44C83D}"/>
              </a:ext>
            </a:extLst>
          </p:cNvPr>
          <p:cNvPicPr/>
          <p:nvPr>
            <p:extLst/>
          </p:nvPr>
        </p:nvPicPr>
        <p:blipFill>
          <a:blip r:embed="rId8"/>
          <a:stretch>
            <a:fillRect/>
          </a:stretch>
        </p:blipFill>
        <p:spPr>
          <a:xfrm>
            <a:off x="546100" y="342900"/>
            <a:ext cx="6315075" cy="1857375"/>
          </a:xfrm>
          <a:prstGeom prst="rect">
            <a:avLst/>
          </a:prstGeom>
        </p:spPr>
      </p:pic>
      <p:pic>
        <p:nvPicPr>
          <p:cNvPr id="64" name="Picture 63">
            <a:extLst>
              <a:ext uri="{FF2B5EF4-FFF2-40B4-BE49-F238E27FC236}">
                <a16:creationId xmlns:a16="http://schemas.microsoft.com/office/drawing/2014/main" id="{330D23B8-3A30-42D1-B467-E8B7C0A80FC9}"/>
              </a:ext>
            </a:extLst>
          </p:cNvPr>
          <p:cNvPicPr>
            <a:picLocks noChangeAspect="1"/>
          </p:cNvPicPr>
          <p:nvPr/>
        </p:nvPicPr>
        <p:blipFill>
          <a:blip r:embed="rId9"/>
          <a:stretch>
            <a:fillRect/>
          </a:stretch>
        </p:blipFill>
        <p:spPr>
          <a:xfrm>
            <a:off x="8518689" y="94629"/>
            <a:ext cx="970815" cy="310035"/>
          </a:xfrm>
          <a:prstGeom prst="rect">
            <a:avLst/>
          </a:prstGeom>
        </p:spPr>
      </p:pic>
    </p:spTree>
    <p:extLst>
      <p:ext uri="{BB962C8B-B14F-4D97-AF65-F5344CB8AC3E}">
        <p14:creationId xmlns:p14="http://schemas.microsoft.com/office/powerpoint/2010/main" val="4174504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 name="Rectangle 52"/>
          <p:cNvSpPr/>
          <p:nvPr/>
        </p:nvSpPr>
        <p:spPr>
          <a:xfrm>
            <a:off x="4232921" y="1907004"/>
            <a:ext cx="5257154" cy="1403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pic>
        <p:nvPicPr>
          <p:cNvPr id="5" name="Picture 4">
            <a:extLst>
              <a:ext uri="{FF2B5EF4-FFF2-40B4-BE49-F238E27FC236}">
                <a16:creationId xmlns:a16="http://schemas.microsoft.com/office/drawing/2014/main" id="{07433F5D-F7E4-45A4-8852-4778FDBF29CC}"/>
              </a:ext>
            </a:extLst>
          </p:cNvPr>
          <p:cNvPicPr/>
          <p:nvPr>
            <p:extLst/>
          </p:nvPr>
        </p:nvPicPr>
        <p:blipFill>
          <a:blip r:embed="rId3"/>
          <a:stretch>
            <a:fillRect/>
          </a:stretch>
        </p:blipFill>
        <p:spPr>
          <a:xfrm>
            <a:off x="5846763" y="1916113"/>
            <a:ext cx="6115050" cy="1476375"/>
          </a:xfrm>
          <a:prstGeom prst="rect">
            <a:avLst/>
          </a:prstGeom>
        </p:spPr>
      </p:pic>
      <p:sp>
        <p:nvSpPr>
          <p:cNvPr id="51" name="Rectangle 50"/>
          <p:cNvSpPr/>
          <p:nvPr/>
        </p:nvSpPr>
        <p:spPr>
          <a:xfrm>
            <a:off x="540909" y="1907005"/>
            <a:ext cx="3708412" cy="14033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pic>
        <p:nvPicPr>
          <p:cNvPr id="8" name="Picture 7">
            <a:extLst>
              <a:ext uri="{FF2B5EF4-FFF2-40B4-BE49-F238E27FC236}">
                <a16:creationId xmlns:a16="http://schemas.microsoft.com/office/drawing/2014/main" id="{769EAE3A-518E-48BE-A885-D1A41DE7EEFC}"/>
              </a:ext>
            </a:extLst>
          </p:cNvPr>
          <p:cNvPicPr/>
          <p:nvPr>
            <p:extLst/>
          </p:nvPr>
        </p:nvPicPr>
        <p:blipFill>
          <a:blip r:embed="rId4"/>
          <a:stretch>
            <a:fillRect/>
          </a:stretch>
        </p:blipFill>
        <p:spPr>
          <a:xfrm>
            <a:off x="609575" y="1919288"/>
            <a:ext cx="6143625" cy="1476375"/>
          </a:xfrm>
          <a:prstGeom prst="rect">
            <a:avLst/>
          </a:prstGeom>
        </p:spPr>
      </p:pic>
      <p:sp>
        <p:nvSpPr>
          <p:cNvPr id="41" name="Rectangle 40"/>
          <p:cNvSpPr/>
          <p:nvPr/>
        </p:nvSpPr>
        <p:spPr bwMode="auto">
          <a:xfrm>
            <a:off x="5077872" y="3573463"/>
            <a:ext cx="4412203" cy="3203909"/>
          </a:xfrm>
          <a:prstGeom prst="rect">
            <a:avLst/>
          </a:prstGeom>
          <a:solidFill>
            <a:schemeClr val="bg2"/>
          </a:solidFill>
          <a:ln w="6350" cap="flat" cmpd="sng" algn="ctr">
            <a:noFill/>
            <a:prstDash val="solid"/>
            <a:round/>
            <a:headEnd type="none" w="med" len="med"/>
            <a:tailEnd type="none" w="med" len="med"/>
          </a:ln>
          <a:effectLst/>
          <a:extLst/>
        </p:spPr>
        <p:txBody>
          <a:bodyPr vert="horz" wrap="square" lIns="72000" tIns="36000" rIns="36000" bIns="144000" numCol="1" rtlCol="0" anchor="t" anchorCtr="0" compatLnSpc="1">
            <a:prstTxWarp prst="textNoShape">
              <a:avLst/>
            </a:prstTxWarp>
          </a:bodyPr>
          <a:lstStyle/>
          <a:p>
            <a:pPr algn="just" eaLnBrk="0" hangingPunct="0">
              <a:spcAft>
                <a:spcPts val="600"/>
              </a:spcAft>
            </a:pPr>
            <a:r>
              <a:rPr lang="en-GB" sz="900" b="1" kern="1200" dirty="0">
                <a:solidFill>
                  <a:srgbClr val="474747"/>
                </a:solidFill>
                <a:latin typeface="Arial" pitchFamily="34" charset="0"/>
                <a:ea typeface="+mn-ea"/>
                <a:cs typeface="Arial" pitchFamily="34" charset="0"/>
              </a:rPr>
              <a:t>There was a significant increase in people’s exposure to positive news regarding Slimming World. The proportion of respondents who stated they believed </a:t>
            </a:r>
            <a:r>
              <a:rPr lang="en-GB" sz="900" b="1" i="1" kern="1200" dirty="0">
                <a:solidFill>
                  <a:srgbClr val="474747"/>
                </a:solidFill>
                <a:latin typeface="Arial" pitchFamily="34" charset="0"/>
                <a:ea typeface="+mn-ea"/>
                <a:cs typeface="Arial" pitchFamily="34" charset="0"/>
              </a:rPr>
              <a:t>‘there have only really been positive things’</a:t>
            </a:r>
            <a:r>
              <a:rPr lang="en-GB" sz="900" b="1" kern="1200" dirty="0">
                <a:solidFill>
                  <a:srgbClr val="474747"/>
                </a:solidFill>
                <a:latin typeface="Arial" pitchFamily="34" charset="0"/>
                <a:ea typeface="+mn-ea"/>
                <a:cs typeface="Arial" pitchFamily="34" charset="0"/>
              </a:rPr>
              <a:t>, or that </a:t>
            </a:r>
            <a:r>
              <a:rPr lang="en-GB" sz="900" b="1" i="1" kern="1200" dirty="0">
                <a:solidFill>
                  <a:srgbClr val="474747"/>
                </a:solidFill>
                <a:latin typeface="Arial" pitchFamily="34" charset="0"/>
                <a:ea typeface="+mn-ea"/>
                <a:cs typeface="Arial" pitchFamily="34" charset="0"/>
              </a:rPr>
              <a:t>‘there have been more positive things than negative’</a:t>
            </a:r>
            <a:r>
              <a:rPr lang="en-GB" sz="900" b="1" kern="1200" dirty="0">
                <a:solidFill>
                  <a:srgbClr val="474747"/>
                </a:solidFill>
                <a:latin typeface="Arial" pitchFamily="34" charset="0"/>
                <a:ea typeface="+mn-ea"/>
                <a:cs typeface="Arial" pitchFamily="34" charset="0"/>
              </a:rPr>
              <a:t>, grew from 53% in the pre-campaign period to 60% in the post-campaign one.</a:t>
            </a:r>
          </a:p>
          <a:p>
            <a:pPr algn="just" eaLnBrk="0" hangingPunct="0">
              <a:spcAft>
                <a:spcPts val="600"/>
              </a:spcAft>
            </a:pPr>
            <a:r>
              <a:rPr lang="en-GB" sz="900" kern="1200" dirty="0">
                <a:solidFill>
                  <a:srgbClr val="474747"/>
                </a:solidFill>
                <a:latin typeface="Arial" pitchFamily="34" charset="0"/>
                <a:ea typeface="+mn-ea"/>
                <a:cs typeface="Arial" pitchFamily="34" charset="0"/>
              </a:rPr>
              <a:t>This change was particularly notable in terms of age differences, with the proportion of the youngest and the oldest respondents </a:t>
            </a:r>
            <a:r>
              <a:rPr lang="en-GB" sz="900" kern="1200" dirty="0">
                <a:solidFill>
                  <a:srgbClr val="474747"/>
                </a:solidFill>
                <a:latin typeface="Arial" pitchFamily="34" charset="0"/>
                <a:cs typeface="Arial" pitchFamily="34" charset="0"/>
              </a:rPr>
              <a:t>selecting these options increasing by 12 and 13 percentage points, respectively. The likelihood of the public to believe that Slimming World has either very positive or slightly positive reputation also grew, particularly among people aged 65 and over. The proportion of members of this group selecting these options increased from 69% to 89% in the post-campaign period. </a:t>
            </a:r>
          </a:p>
          <a:p>
            <a:pPr algn="just" eaLnBrk="0" hangingPunct="0">
              <a:spcAft>
                <a:spcPts val="600"/>
              </a:spcAft>
            </a:pPr>
            <a:r>
              <a:rPr lang="en-GB" sz="900" kern="1200" dirty="0">
                <a:solidFill>
                  <a:srgbClr val="474747"/>
                </a:solidFill>
                <a:latin typeface="Arial" pitchFamily="34" charset="0"/>
                <a:ea typeface="+mn-ea"/>
                <a:cs typeface="Arial" pitchFamily="34" charset="0"/>
              </a:rPr>
              <a:t>The proportion of favourable coverage increased by seven percentage points, equivalent to 472 articles, with the </a:t>
            </a:r>
            <a:r>
              <a:rPr lang="en-GB" sz="900" kern="1200" dirty="0">
                <a:solidFill>
                  <a:srgbClr val="474747"/>
                </a:solidFill>
                <a:latin typeface="Arial" pitchFamily="34" charset="0"/>
                <a:cs typeface="Arial" pitchFamily="34" charset="0"/>
              </a:rPr>
              <a:t>volume of strongly favourable content increasing by 310 pieces. Nearly half (43%) of strongly favourable items in the post-campaign period were related to a Slimming World campaign. </a:t>
            </a:r>
            <a:endParaRPr lang="en-GB" sz="900" kern="1200" dirty="0">
              <a:solidFill>
                <a:srgbClr val="474747"/>
              </a:solidFill>
              <a:latin typeface="Arial" pitchFamily="34" charset="0"/>
              <a:ea typeface="+mn-ea"/>
              <a:cs typeface="Arial" pitchFamily="34" charset="0"/>
            </a:endParaRPr>
          </a:p>
          <a:p>
            <a:pPr algn="just" eaLnBrk="0" hangingPunct="0">
              <a:spcAft>
                <a:spcPts val="600"/>
              </a:spcAft>
            </a:pPr>
            <a:r>
              <a:rPr lang="en-GB" sz="900" kern="1200" dirty="0">
                <a:solidFill>
                  <a:srgbClr val="474747"/>
                </a:solidFill>
                <a:latin typeface="Arial" pitchFamily="34" charset="0"/>
                <a:ea typeface="+mn-ea"/>
                <a:cs typeface="Arial" pitchFamily="34" charset="0"/>
              </a:rPr>
              <a:t>The impact of the increasing communications output was also reflected in the proportion of the audience reached by content featuring Slimming World. People aged between 25 and 34 saw the highest increase, with the reach increasing by 12 percentage points for this group. </a:t>
            </a:r>
          </a:p>
        </p:txBody>
      </p:sp>
      <p:sp>
        <p:nvSpPr>
          <p:cNvPr id="47" name="Rectangle 46"/>
          <p:cNvSpPr/>
          <p:nvPr/>
        </p:nvSpPr>
        <p:spPr>
          <a:xfrm>
            <a:off x="488504" y="461815"/>
            <a:ext cx="9001571" cy="13470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pic>
        <p:nvPicPr>
          <p:cNvPr id="9" name="Picture 8">
            <a:extLst>
              <a:ext uri="{FF2B5EF4-FFF2-40B4-BE49-F238E27FC236}">
                <a16:creationId xmlns:a16="http://schemas.microsoft.com/office/drawing/2014/main" id="{162C3D1D-86C0-4911-A8FA-1F52B27061F6}"/>
              </a:ext>
            </a:extLst>
          </p:cNvPr>
          <p:cNvPicPr/>
          <p:nvPr>
            <p:extLst/>
          </p:nvPr>
        </p:nvPicPr>
        <p:blipFill>
          <a:blip r:embed="rId5"/>
          <a:stretch>
            <a:fillRect/>
          </a:stretch>
        </p:blipFill>
        <p:spPr>
          <a:xfrm>
            <a:off x="539750" y="332656"/>
            <a:ext cx="8867775" cy="1466850"/>
          </a:xfrm>
          <a:prstGeom prst="rect">
            <a:avLst/>
          </a:prstGeom>
        </p:spPr>
      </p:pic>
      <p:sp>
        <p:nvSpPr>
          <p:cNvPr id="56" name="Rectangle 55"/>
          <p:cNvSpPr/>
          <p:nvPr/>
        </p:nvSpPr>
        <p:spPr>
          <a:xfrm>
            <a:off x="524508" y="3577079"/>
            <a:ext cx="4248472" cy="15488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pic>
        <p:nvPicPr>
          <p:cNvPr id="10" name="Picture 9">
            <a:extLst>
              <a:ext uri="{FF2B5EF4-FFF2-40B4-BE49-F238E27FC236}">
                <a16:creationId xmlns:a16="http://schemas.microsoft.com/office/drawing/2014/main" id="{3D20EBCD-24C0-46F6-BAEA-D03CA9AAAB34}"/>
              </a:ext>
            </a:extLst>
          </p:cNvPr>
          <p:cNvPicPr/>
          <p:nvPr>
            <p:extLst/>
          </p:nvPr>
        </p:nvPicPr>
        <p:blipFill>
          <a:blip r:embed="rId6"/>
          <a:stretch>
            <a:fillRect/>
          </a:stretch>
        </p:blipFill>
        <p:spPr>
          <a:xfrm>
            <a:off x="544513" y="3536950"/>
            <a:ext cx="4038600" cy="1590675"/>
          </a:xfrm>
          <a:prstGeom prst="rect">
            <a:avLst/>
          </a:prstGeom>
        </p:spPr>
      </p:pic>
      <p:sp>
        <p:nvSpPr>
          <p:cNvPr id="44" name="Title 1"/>
          <p:cNvSpPr>
            <a:spLocks noGrp="1"/>
          </p:cNvSpPr>
          <p:nvPr>
            <p:ph type="title"/>
          </p:nvPr>
        </p:nvSpPr>
        <p:spPr>
          <a:xfrm>
            <a:off x="416496" y="44624"/>
            <a:ext cx="6641835" cy="404664"/>
          </a:xfrm>
        </p:spPr>
        <p:txBody>
          <a:bodyPr/>
          <a:lstStyle/>
          <a:p>
            <a:r>
              <a:rPr lang="en-GB" sz="1400" dirty="0"/>
              <a:t>Appendix 3: Key reputation survey findings – Positive/negative news seen </a:t>
            </a:r>
          </a:p>
        </p:txBody>
      </p:sp>
      <p:sp>
        <p:nvSpPr>
          <p:cNvPr id="45" name="TextBox 44"/>
          <p:cNvSpPr txBox="1"/>
          <p:nvPr/>
        </p:nvSpPr>
        <p:spPr>
          <a:xfrm>
            <a:off x="452500" y="458202"/>
            <a:ext cx="6804756" cy="215444"/>
          </a:xfrm>
          <a:prstGeom prst="rect">
            <a:avLst/>
          </a:prstGeom>
          <a:noFill/>
        </p:spPr>
        <p:txBody>
          <a:bodyPr wrap="square" rtlCol="0">
            <a:spAutoFit/>
          </a:bodyPr>
          <a:lstStyle/>
          <a:p>
            <a:r>
              <a:rPr lang="en-GB" sz="800" b="1" kern="1200" dirty="0">
                <a:solidFill>
                  <a:srgbClr val="474747"/>
                </a:solidFill>
                <a:latin typeface="Arial" pitchFamily="34" charset="0"/>
                <a:ea typeface="+mn-ea"/>
                <a:cs typeface="Arial" pitchFamily="34" charset="0"/>
              </a:rPr>
              <a:t>Question 4. To what extent have the things you have heard, seen or read about Slimming World been positive or negative? </a:t>
            </a:r>
          </a:p>
        </p:txBody>
      </p:sp>
      <p:sp>
        <p:nvSpPr>
          <p:cNvPr id="57" name="Rectangle 56"/>
          <p:cNvSpPr/>
          <p:nvPr/>
        </p:nvSpPr>
        <p:spPr>
          <a:xfrm>
            <a:off x="541666" y="5307242"/>
            <a:ext cx="4248162" cy="14701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15" name="TextBox 14"/>
          <p:cNvSpPr txBox="1"/>
          <p:nvPr/>
        </p:nvSpPr>
        <p:spPr>
          <a:xfrm>
            <a:off x="1568624" y="1916832"/>
            <a:ext cx="1540806" cy="215444"/>
          </a:xfrm>
          <a:prstGeom prst="rect">
            <a:avLst/>
          </a:prstGeom>
          <a:noFill/>
        </p:spPr>
        <p:txBody>
          <a:bodyPr wrap="none" rtlCol="0">
            <a:spAutoFit/>
          </a:bodyPr>
          <a:lstStyle/>
          <a:p>
            <a:r>
              <a:rPr lang="en-US" sz="800" b="1" kern="1200" dirty="0">
                <a:solidFill>
                  <a:srgbClr val="002060"/>
                </a:solidFill>
                <a:latin typeface="Arial" pitchFamily="34" charset="0"/>
                <a:ea typeface="+mn-ea"/>
                <a:cs typeface="Arial" pitchFamily="34" charset="0"/>
              </a:rPr>
              <a:t>Pre-campaign by age group</a:t>
            </a:r>
          </a:p>
        </p:txBody>
      </p:sp>
      <p:sp>
        <p:nvSpPr>
          <p:cNvPr id="16" name="TextBox 15"/>
          <p:cNvSpPr txBox="1"/>
          <p:nvPr/>
        </p:nvSpPr>
        <p:spPr>
          <a:xfrm>
            <a:off x="6412763" y="1916832"/>
            <a:ext cx="1625766" cy="215444"/>
          </a:xfrm>
          <a:prstGeom prst="rect">
            <a:avLst/>
          </a:prstGeom>
          <a:noFill/>
        </p:spPr>
        <p:txBody>
          <a:bodyPr wrap="none" rtlCol="0">
            <a:spAutoFit/>
          </a:bodyPr>
          <a:lstStyle/>
          <a:p>
            <a:r>
              <a:rPr lang="en-US" sz="800" b="1" kern="1200" dirty="0">
                <a:solidFill>
                  <a:srgbClr val="002060"/>
                </a:solidFill>
                <a:latin typeface="Arial" pitchFamily="34" charset="0"/>
                <a:ea typeface="+mn-ea"/>
                <a:cs typeface="Arial" pitchFamily="34" charset="0"/>
              </a:rPr>
              <a:t>Post-campaign by age group</a:t>
            </a:r>
          </a:p>
        </p:txBody>
      </p:sp>
      <p:sp>
        <p:nvSpPr>
          <p:cNvPr id="30" name="TextBox 29"/>
          <p:cNvSpPr txBox="1"/>
          <p:nvPr/>
        </p:nvSpPr>
        <p:spPr>
          <a:xfrm>
            <a:off x="454725" y="3393576"/>
            <a:ext cx="1415772" cy="215444"/>
          </a:xfrm>
          <a:prstGeom prst="rect">
            <a:avLst/>
          </a:prstGeom>
          <a:noFill/>
        </p:spPr>
        <p:txBody>
          <a:bodyPr wrap="none" rtlCol="0">
            <a:spAutoFit/>
          </a:bodyPr>
          <a:lstStyle/>
          <a:p>
            <a:r>
              <a:rPr lang="en-US" sz="800" b="1" kern="1200" dirty="0">
                <a:solidFill>
                  <a:srgbClr val="002060"/>
                </a:solidFill>
                <a:latin typeface="Arial" pitchFamily="34" charset="0"/>
                <a:ea typeface="+mn-ea"/>
                <a:cs typeface="Arial" pitchFamily="34" charset="0"/>
              </a:rPr>
              <a:t>Volume and </a:t>
            </a:r>
            <a:r>
              <a:rPr lang="en-US" sz="800" b="1" kern="1200" dirty="0" err="1">
                <a:solidFill>
                  <a:srgbClr val="002060"/>
                </a:solidFill>
                <a:latin typeface="Arial" pitchFamily="34" charset="0"/>
                <a:ea typeface="+mn-ea"/>
                <a:cs typeface="Arial" pitchFamily="34" charset="0"/>
              </a:rPr>
              <a:t>favourability</a:t>
            </a:r>
            <a:endParaRPr lang="en-US" sz="800" b="1" kern="1200" dirty="0">
              <a:solidFill>
                <a:srgbClr val="002060"/>
              </a:solidFill>
              <a:latin typeface="Arial" pitchFamily="34" charset="0"/>
              <a:ea typeface="+mn-ea"/>
              <a:cs typeface="Arial" pitchFamily="34" charset="0"/>
            </a:endParaRPr>
          </a:p>
        </p:txBody>
      </p:sp>
      <p:sp>
        <p:nvSpPr>
          <p:cNvPr id="39" name="TextBox 38"/>
          <p:cNvSpPr txBox="1"/>
          <p:nvPr/>
        </p:nvSpPr>
        <p:spPr>
          <a:xfrm>
            <a:off x="452500" y="5126415"/>
            <a:ext cx="952505" cy="215444"/>
          </a:xfrm>
          <a:prstGeom prst="rect">
            <a:avLst/>
          </a:prstGeom>
          <a:noFill/>
        </p:spPr>
        <p:txBody>
          <a:bodyPr wrap="none" rtlCol="0">
            <a:spAutoFit/>
          </a:bodyPr>
          <a:lstStyle/>
          <a:p>
            <a:r>
              <a:rPr lang="en-US" sz="800" b="1" kern="1200" dirty="0">
                <a:solidFill>
                  <a:srgbClr val="002060"/>
                </a:solidFill>
                <a:latin typeface="Arial" pitchFamily="34" charset="0"/>
                <a:ea typeface="+mn-ea"/>
                <a:cs typeface="Arial" pitchFamily="34" charset="0"/>
              </a:rPr>
              <a:t>Audience reach</a:t>
            </a:r>
          </a:p>
        </p:txBody>
      </p:sp>
      <p:sp>
        <p:nvSpPr>
          <p:cNvPr id="42" name="Rectangle 6"/>
          <p:cNvSpPr>
            <a:spLocks noChangeArrowheads="1"/>
          </p:cNvSpPr>
          <p:nvPr/>
        </p:nvSpPr>
        <p:spPr bwMode="auto">
          <a:xfrm>
            <a:off x="5012386" y="3382963"/>
            <a:ext cx="2748872" cy="215444"/>
          </a:xfrm>
          <a:prstGeom prst="rect">
            <a:avLst/>
          </a:prstGeom>
          <a:noFill/>
          <a:ln w="9525">
            <a:noFill/>
            <a:miter lim="800000"/>
            <a:headEnd/>
            <a:tailEnd/>
          </a:ln>
        </p:spPr>
        <p:txBody>
          <a:bodyPr wrap="square">
            <a:spAutoFit/>
          </a:bodyPr>
          <a:lstStyle/>
          <a:p>
            <a:pPr algn="just">
              <a:defRPr/>
            </a:pPr>
            <a:r>
              <a:rPr lang="en-GB" sz="800" b="1" kern="1200" dirty="0">
                <a:solidFill>
                  <a:srgbClr val="1F325E"/>
                </a:solidFill>
                <a:latin typeface="Arial" pitchFamily="34" charset="0"/>
                <a:ea typeface="ＭＳ Ｐゴシック" pitchFamily="34" charset="-128"/>
                <a:cs typeface="Arial" pitchFamily="34" charset="0"/>
              </a:rPr>
              <a:t>Gorkana analysis insight</a:t>
            </a:r>
          </a:p>
        </p:txBody>
      </p:sp>
      <p:cxnSp>
        <p:nvCxnSpPr>
          <p:cNvPr id="24" name="Straight Connector 23">
            <a:extLst>
              <a:ext uri="{FF2B5EF4-FFF2-40B4-BE49-F238E27FC236}">
                <a16:creationId xmlns:a16="http://schemas.microsoft.com/office/drawing/2014/main" id="{ED9B64DC-5543-4F39-91C6-F0503F44D8AE}"/>
              </a:ext>
            </a:extLst>
          </p:cNvPr>
          <p:cNvCxnSpPr>
            <a:cxnSpLocks/>
          </p:cNvCxnSpPr>
          <p:nvPr/>
        </p:nvCxnSpPr>
        <p:spPr>
          <a:xfrm>
            <a:off x="5080075" y="3573016"/>
            <a:ext cx="441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CED8835-32A8-4D8D-AAD3-0EA48072E595}"/>
              </a:ext>
            </a:extLst>
          </p:cNvPr>
          <p:cNvCxnSpPr>
            <a:cxnSpLocks/>
          </p:cNvCxnSpPr>
          <p:nvPr/>
        </p:nvCxnSpPr>
        <p:spPr>
          <a:xfrm>
            <a:off x="543000" y="5303662"/>
            <a:ext cx="423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6FDEA46-BC25-4306-BFA8-B0789919AF9F}"/>
              </a:ext>
            </a:extLst>
          </p:cNvPr>
          <p:cNvCxnSpPr>
            <a:cxnSpLocks/>
          </p:cNvCxnSpPr>
          <p:nvPr/>
        </p:nvCxnSpPr>
        <p:spPr>
          <a:xfrm>
            <a:off x="524508" y="3577079"/>
            <a:ext cx="423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6819815-2B02-4AB7-88E7-B3E8663D5601}"/>
              </a:ext>
            </a:extLst>
          </p:cNvPr>
          <p:cNvPicPr/>
          <p:nvPr>
            <p:extLst/>
          </p:nvPr>
        </p:nvPicPr>
        <p:blipFill>
          <a:blip r:embed="rId7"/>
          <a:stretch>
            <a:fillRect/>
          </a:stretch>
        </p:blipFill>
        <p:spPr>
          <a:xfrm>
            <a:off x="550863" y="5316538"/>
            <a:ext cx="4267200" cy="1495425"/>
          </a:xfrm>
          <a:prstGeom prst="rect">
            <a:avLst/>
          </a:prstGeom>
        </p:spPr>
      </p:pic>
      <p:pic>
        <p:nvPicPr>
          <p:cNvPr id="2" name="Picture 1">
            <a:extLst>
              <a:ext uri="{FF2B5EF4-FFF2-40B4-BE49-F238E27FC236}">
                <a16:creationId xmlns:a16="http://schemas.microsoft.com/office/drawing/2014/main" id="{917744D5-FD4B-4205-B930-A832B4AB9C87}"/>
              </a:ext>
            </a:extLst>
          </p:cNvPr>
          <p:cNvPicPr>
            <a:picLocks noChangeAspect="1"/>
          </p:cNvPicPr>
          <p:nvPr/>
        </p:nvPicPr>
        <p:blipFill>
          <a:blip r:embed="rId8"/>
          <a:stretch>
            <a:fillRect/>
          </a:stretch>
        </p:blipFill>
        <p:spPr>
          <a:xfrm>
            <a:off x="8518689" y="94629"/>
            <a:ext cx="970815" cy="3100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Rectangle 31"/>
          <p:cNvSpPr/>
          <p:nvPr/>
        </p:nvSpPr>
        <p:spPr bwMode="auto">
          <a:xfrm>
            <a:off x="6825208" y="3785974"/>
            <a:ext cx="1800200" cy="1083186"/>
          </a:xfrm>
          <a:prstGeom prst="rect">
            <a:avLst/>
          </a:prstGeom>
          <a:solidFill>
            <a:schemeClr val="bg2"/>
          </a:solidFill>
          <a:ln w="6350" cap="flat" cmpd="sng" algn="ctr">
            <a:noFill/>
            <a:prstDash val="solid"/>
            <a:round/>
            <a:headEnd type="none" w="med" len="med"/>
            <a:tailEnd type="none" w="med" len="med"/>
          </a:ln>
          <a:effectLst/>
          <a:extLst/>
        </p:spPr>
        <p:txBody>
          <a:bodyPr vert="horz" wrap="square" lIns="72000" tIns="36000" rIns="36000" bIns="144000" numCol="1" rtlCol="0" anchor="t" anchorCtr="0" compatLnSpc="1">
            <a:prstTxWarp prst="textNoShape">
              <a:avLst/>
            </a:prstTxWarp>
          </a:bodyPr>
          <a:lstStyle/>
          <a:p>
            <a:pPr algn="just" eaLnBrk="0" hangingPunct="0"/>
            <a:endParaRPr lang="en-GB" sz="1100" kern="1200" dirty="0">
              <a:solidFill>
                <a:srgbClr val="474747">
                  <a:lumMod val="75000"/>
                </a:srgbClr>
              </a:solidFill>
              <a:latin typeface="Arial" pitchFamily="34" charset="0"/>
              <a:ea typeface="+mn-ea"/>
              <a:cs typeface="Arial" pitchFamily="34" charset="0"/>
            </a:endParaRPr>
          </a:p>
        </p:txBody>
      </p:sp>
      <p:sp>
        <p:nvSpPr>
          <p:cNvPr id="15" name="TextBox 14"/>
          <p:cNvSpPr txBox="1"/>
          <p:nvPr/>
        </p:nvSpPr>
        <p:spPr>
          <a:xfrm>
            <a:off x="6825208" y="3807331"/>
            <a:ext cx="1836204" cy="1061829"/>
          </a:xfrm>
          <a:prstGeom prst="rect">
            <a:avLst/>
          </a:prstGeom>
          <a:noFill/>
          <a:ln>
            <a:noFill/>
          </a:ln>
        </p:spPr>
        <p:txBody>
          <a:bodyPr wrap="square" rtlCol="0">
            <a:spAutoFit/>
          </a:bodyPr>
          <a:lstStyle/>
          <a:p>
            <a:pPr algn="just"/>
            <a:r>
              <a:rPr lang="en-GB" sz="900" kern="1200" dirty="0">
                <a:solidFill>
                  <a:srgbClr val="474747"/>
                </a:solidFill>
                <a:latin typeface="Arial" pitchFamily="34" charset="0"/>
                <a:ea typeface="+mn-ea"/>
                <a:cs typeface="Arial" pitchFamily="34" charset="0"/>
              </a:rPr>
              <a:t>OTS peaked on the last day of the campaign period (26</a:t>
            </a:r>
            <a:r>
              <a:rPr lang="en-GB" sz="900" kern="1200" baseline="30000" dirty="0">
                <a:solidFill>
                  <a:srgbClr val="474747"/>
                </a:solidFill>
                <a:latin typeface="Arial" pitchFamily="34" charset="0"/>
                <a:ea typeface="+mn-ea"/>
                <a:cs typeface="Arial" pitchFamily="34" charset="0"/>
              </a:rPr>
              <a:t>th</a:t>
            </a:r>
            <a:r>
              <a:rPr lang="en-GB" sz="900" kern="1200" dirty="0">
                <a:solidFill>
                  <a:srgbClr val="474747"/>
                </a:solidFill>
                <a:latin typeface="Arial" pitchFamily="34" charset="0"/>
                <a:ea typeface="+mn-ea"/>
                <a:cs typeface="Arial" pitchFamily="34" charset="0"/>
              </a:rPr>
              <a:t> January), due to strongly favourable coverage related to the ‘Mr Sleek 2018’ awards, featured on </a:t>
            </a:r>
            <a:r>
              <a:rPr lang="en-GB" sz="900" i="1" kern="1200" dirty="0">
                <a:solidFill>
                  <a:srgbClr val="474747"/>
                </a:solidFill>
                <a:latin typeface="Arial" pitchFamily="34" charset="0"/>
                <a:ea typeface="+mn-ea"/>
                <a:cs typeface="Arial" pitchFamily="34" charset="0"/>
              </a:rPr>
              <a:t>Mail Online </a:t>
            </a:r>
            <a:r>
              <a:rPr lang="en-GB" sz="900" kern="1200" dirty="0">
                <a:solidFill>
                  <a:srgbClr val="474747"/>
                </a:solidFill>
                <a:latin typeface="Arial" pitchFamily="34" charset="0"/>
                <a:ea typeface="+mn-ea"/>
                <a:cs typeface="Arial" pitchFamily="34" charset="0"/>
              </a:rPr>
              <a:t>and </a:t>
            </a:r>
            <a:r>
              <a:rPr lang="en-GB" sz="900" i="1" kern="1200" dirty="0">
                <a:solidFill>
                  <a:srgbClr val="474747"/>
                </a:solidFill>
                <a:latin typeface="Arial" pitchFamily="34" charset="0"/>
                <a:ea typeface="+mn-ea"/>
                <a:cs typeface="Arial" pitchFamily="34" charset="0"/>
              </a:rPr>
              <a:t>Mirror Online.</a:t>
            </a:r>
            <a:endParaRPr lang="en-US" sz="900" kern="1200" dirty="0">
              <a:solidFill>
                <a:srgbClr val="474747"/>
              </a:solidFill>
              <a:latin typeface="Arial" pitchFamily="34" charset="0"/>
              <a:ea typeface="+mn-ea"/>
              <a:cs typeface="Arial" pitchFamily="34" charset="0"/>
            </a:endParaRPr>
          </a:p>
        </p:txBody>
      </p:sp>
      <p:sp>
        <p:nvSpPr>
          <p:cNvPr id="21" name="Rectangle 20"/>
          <p:cNvSpPr/>
          <p:nvPr/>
        </p:nvSpPr>
        <p:spPr bwMode="auto">
          <a:xfrm>
            <a:off x="560387" y="5085185"/>
            <a:ext cx="8794747" cy="1584175"/>
          </a:xfrm>
          <a:prstGeom prst="rect">
            <a:avLst/>
          </a:prstGeom>
          <a:solidFill>
            <a:schemeClr val="bg2"/>
          </a:solidFill>
          <a:ln w="6350" cap="flat" cmpd="sng" algn="ctr">
            <a:noFill/>
            <a:prstDash val="solid"/>
            <a:round/>
            <a:headEnd type="none" w="med" len="med"/>
            <a:tailEnd type="none" w="med" len="med"/>
          </a:ln>
          <a:effectLst/>
          <a:extLst/>
        </p:spPr>
        <p:txBody>
          <a:bodyPr vert="horz" wrap="square" lIns="72000" tIns="36000" rIns="36000" bIns="144000" numCol="1" rtlCol="0" anchor="t" anchorCtr="0" compatLnSpc="1">
            <a:prstTxWarp prst="textNoShape">
              <a:avLst/>
            </a:prstTxWarp>
          </a:bodyPr>
          <a:lstStyle/>
          <a:p>
            <a:pPr algn="just" eaLnBrk="0" hangingPunct="0"/>
            <a:endParaRPr lang="en-GB" sz="1100" kern="1200" dirty="0">
              <a:solidFill>
                <a:srgbClr val="474747">
                  <a:lumMod val="75000"/>
                </a:srgbClr>
              </a:solidFill>
              <a:latin typeface="Arial" pitchFamily="34" charset="0"/>
              <a:ea typeface="+mn-ea"/>
              <a:cs typeface="Arial" pitchFamily="34" charset="0"/>
            </a:endParaRPr>
          </a:p>
        </p:txBody>
      </p:sp>
      <p:pic>
        <p:nvPicPr>
          <p:cNvPr id="5" name="Picture 4">
            <a:extLst>
              <a:ext uri="{FF2B5EF4-FFF2-40B4-BE49-F238E27FC236}">
                <a16:creationId xmlns:a16="http://schemas.microsoft.com/office/drawing/2014/main" id="{E9124052-EFFC-4303-9D2C-D06F3D3D1054}"/>
              </a:ext>
            </a:extLst>
          </p:cNvPr>
          <p:cNvPicPr/>
          <p:nvPr>
            <p:extLst/>
          </p:nvPr>
        </p:nvPicPr>
        <p:blipFill>
          <a:blip r:embed="rId3"/>
          <a:stretch>
            <a:fillRect/>
          </a:stretch>
        </p:blipFill>
        <p:spPr>
          <a:xfrm>
            <a:off x="544388" y="5059363"/>
            <a:ext cx="8801100" cy="1628775"/>
          </a:xfrm>
          <a:prstGeom prst="rect">
            <a:avLst/>
          </a:prstGeom>
        </p:spPr>
      </p:pic>
      <p:sp>
        <p:nvSpPr>
          <p:cNvPr id="22" name="Rectangle 21"/>
          <p:cNvSpPr/>
          <p:nvPr/>
        </p:nvSpPr>
        <p:spPr bwMode="auto">
          <a:xfrm>
            <a:off x="488503" y="454971"/>
            <a:ext cx="8892553" cy="1389853"/>
          </a:xfrm>
          <a:prstGeom prst="rect">
            <a:avLst/>
          </a:prstGeom>
          <a:solidFill>
            <a:schemeClr val="bg2"/>
          </a:solidFill>
          <a:ln w="6350" cap="flat" cmpd="sng" algn="ctr">
            <a:noFill/>
            <a:prstDash val="solid"/>
            <a:round/>
            <a:headEnd type="none" w="med" len="med"/>
            <a:tailEnd type="none" w="med" len="med"/>
          </a:ln>
          <a:effectLst/>
          <a:extLst/>
        </p:spPr>
        <p:txBody>
          <a:bodyPr vert="horz" wrap="square" lIns="72000" tIns="36000" rIns="36000" bIns="144000" numCol="1" rtlCol="0" anchor="t" anchorCtr="0" compatLnSpc="1">
            <a:prstTxWarp prst="textNoShape">
              <a:avLst/>
            </a:prstTxWarp>
          </a:bodyPr>
          <a:lstStyle/>
          <a:p>
            <a:pPr algn="just" eaLnBrk="0" hangingPunct="0"/>
            <a:endParaRPr lang="en-GB" sz="1100" kern="1200" dirty="0">
              <a:solidFill>
                <a:srgbClr val="474747">
                  <a:lumMod val="75000"/>
                </a:srgbClr>
              </a:solidFill>
              <a:latin typeface="Arial" pitchFamily="34" charset="0"/>
              <a:ea typeface="+mn-ea"/>
              <a:cs typeface="Arial" pitchFamily="34" charset="0"/>
            </a:endParaRPr>
          </a:p>
        </p:txBody>
      </p:sp>
      <p:pic>
        <p:nvPicPr>
          <p:cNvPr id="11" name="Picture 10">
            <a:extLst>
              <a:ext uri="{FF2B5EF4-FFF2-40B4-BE49-F238E27FC236}">
                <a16:creationId xmlns:a16="http://schemas.microsoft.com/office/drawing/2014/main" id="{73345CA9-53FA-45DA-B10A-0B01AA07EFF2}"/>
              </a:ext>
            </a:extLst>
          </p:cNvPr>
          <p:cNvPicPr/>
          <p:nvPr>
            <p:extLst/>
          </p:nvPr>
        </p:nvPicPr>
        <p:blipFill>
          <a:blip r:embed="rId4"/>
          <a:stretch>
            <a:fillRect/>
          </a:stretch>
        </p:blipFill>
        <p:spPr>
          <a:xfrm>
            <a:off x="415925" y="441325"/>
            <a:ext cx="9077325" cy="1543050"/>
          </a:xfrm>
          <a:prstGeom prst="rect">
            <a:avLst/>
          </a:prstGeom>
        </p:spPr>
      </p:pic>
      <p:sp>
        <p:nvSpPr>
          <p:cNvPr id="31" name="Rectangle 30"/>
          <p:cNvSpPr/>
          <p:nvPr/>
        </p:nvSpPr>
        <p:spPr bwMode="auto">
          <a:xfrm>
            <a:off x="2216696" y="3785974"/>
            <a:ext cx="3600400" cy="1083186"/>
          </a:xfrm>
          <a:prstGeom prst="rect">
            <a:avLst/>
          </a:prstGeom>
          <a:solidFill>
            <a:schemeClr val="bg2"/>
          </a:solidFill>
          <a:ln w="6350" cap="flat" cmpd="sng" algn="ctr">
            <a:noFill/>
            <a:prstDash val="solid"/>
            <a:round/>
            <a:headEnd type="none" w="med" len="med"/>
            <a:tailEnd type="none" w="med" len="med"/>
          </a:ln>
          <a:effectLst/>
          <a:extLst/>
        </p:spPr>
        <p:txBody>
          <a:bodyPr vert="horz" wrap="square" lIns="72000" tIns="36000" rIns="36000" bIns="144000" numCol="1" rtlCol="0" anchor="t" anchorCtr="0" compatLnSpc="1">
            <a:prstTxWarp prst="textNoShape">
              <a:avLst/>
            </a:prstTxWarp>
          </a:bodyPr>
          <a:lstStyle/>
          <a:p>
            <a:pPr algn="just" eaLnBrk="0" hangingPunct="0"/>
            <a:endParaRPr lang="en-GB" sz="1100" kern="1200" dirty="0">
              <a:solidFill>
                <a:srgbClr val="474747">
                  <a:lumMod val="75000"/>
                </a:srgbClr>
              </a:solidFill>
              <a:latin typeface="Arial" pitchFamily="34" charset="0"/>
              <a:ea typeface="+mn-ea"/>
              <a:cs typeface="Arial" pitchFamily="34" charset="0"/>
            </a:endParaRPr>
          </a:p>
        </p:txBody>
      </p:sp>
      <p:sp>
        <p:nvSpPr>
          <p:cNvPr id="2" name="Title 1"/>
          <p:cNvSpPr>
            <a:spLocks noGrp="1"/>
          </p:cNvSpPr>
          <p:nvPr>
            <p:ph type="title"/>
          </p:nvPr>
        </p:nvSpPr>
        <p:spPr>
          <a:xfrm>
            <a:off x="416496" y="-85402"/>
            <a:ext cx="7344816" cy="562074"/>
          </a:xfrm>
        </p:spPr>
        <p:txBody>
          <a:bodyPr/>
          <a:lstStyle/>
          <a:p>
            <a:r>
              <a:rPr lang="en-GB" sz="1400"/>
              <a:t>Appendix 4: </a:t>
            </a:r>
            <a:r>
              <a:rPr lang="en-GB" sz="1400" dirty="0"/>
              <a:t>Key reputation survey findings – Propensity to use Slimming World </a:t>
            </a:r>
          </a:p>
        </p:txBody>
      </p:sp>
      <p:sp>
        <p:nvSpPr>
          <p:cNvPr id="6" name="TextBox 5"/>
          <p:cNvSpPr txBox="1"/>
          <p:nvPr/>
        </p:nvSpPr>
        <p:spPr>
          <a:xfrm>
            <a:off x="488504" y="4884043"/>
            <a:ext cx="2484400" cy="215444"/>
          </a:xfrm>
          <a:prstGeom prst="rect">
            <a:avLst/>
          </a:prstGeom>
          <a:noFill/>
        </p:spPr>
        <p:txBody>
          <a:bodyPr wrap="square" rtlCol="0">
            <a:spAutoFit/>
          </a:bodyPr>
          <a:lstStyle/>
          <a:p>
            <a:r>
              <a:rPr lang="en-GB" sz="800" b="1" kern="1200" dirty="0">
                <a:solidFill>
                  <a:srgbClr val="1F325E"/>
                </a:solidFill>
                <a:latin typeface="Arial" pitchFamily="34" charset="0"/>
                <a:ea typeface="+mn-ea"/>
                <a:cs typeface="Arial" pitchFamily="34" charset="0"/>
              </a:rPr>
              <a:t>Volume and OTS over time</a:t>
            </a:r>
          </a:p>
        </p:txBody>
      </p:sp>
      <p:sp>
        <p:nvSpPr>
          <p:cNvPr id="19" name="TextBox 18"/>
          <p:cNvSpPr txBox="1"/>
          <p:nvPr/>
        </p:nvSpPr>
        <p:spPr>
          <a:xfrm>
            <a:off x="488940" y="426150"/>
            <a:ext cx="8928556" cy="338554"/>
          </a:xfrm>
          <a:prstGeom prst="rect">
            <a:avLst/>
          </a:prstGeom>
          <a:noFill/>
        </p:spPr>
        <p:txBody>
          <a:bodyPr wrap="square" rtlCol="0">
            <a:spAutoFit/>
          </a:bodyPr>
          <a:lstStyle/>
          <a:p>
            <a:r>
              <a:rPr lang="en-GB" sz="800" b="1" kern="1200" dirty="0">
                <a:solidFill>
                  <a:srgbClr val="474747"/>
                </a:solidFill>
                <a:latin typeface="Arial" pitchFamily="34" charset="0"/>
                <a:ea typeface="+mn-ea"/>
                <a:cs typeface="Arial" pitchFamily="34" charset="0"/>
              </a:rPr>
              <a:t>Question 5. Whether you yourself are planning to lose weight or not, if you ever did decide to lose weight, how likely would you be to go to Slimming World – based on what you know about them?</a:t>
            </a:r>
          </a:p>
        </p:txBody>
      </p:sp>
      <p:cxnSp>
        <p:nvCxnSpPr>
          <p:cNvPr id="43" name="Straight Connector 42"/>
          <p:cNvCxnSpPr/>
          <p:nvPr/>
        </p:nvCxnSpPr>
        <p:spPr>
          <a:xfrm>
            <a:off x="5819750" y="5099487"/>
            <a:ext cx="0" cy="158402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16696" y="3789040"/>
            <a:ext cx="3600400" cy="1061829"/>
          </a:xfrm>
          <a:prstGeom prst="rect">
            <a:avLst/>
          </a:prstGeom>
          <a:noFill/>
          <a:ln>
            <a:noFill/>
          </a:ln>
        </p:spPr>
        <p:txBody>
          <a:bodyPr wrap="square" rtlCol="0">
            <a:spAutoFit/>
          </a:bodyPr>
          <a:lstStyle/>
          <a:p>
            <a:pPr algn="just"/>
            <a:r>
              <a:rPr lang="en-GB" sz="900" kern="1200" dirty="0">
                <a:solidFill>
                  <a:srgbClr val="474747"/>
                </a:solidFill>
                <a:latin typeface="Arial" pitchFamily="34" charset="0"/>
                <a:ea typeface="+mn-ea"/>
                <a:cs typeface="Arial" pitchFamily="34" charset="0"/>
              </a:rPr>
              <a:t>Overall volumes peaked on 4</a:t>
            </a:r>
            <a:r>
              <a:rPr lang="en-GB" sz="900" kern="1200" baseline="30000" dirty="0">
                <a:solidFill>
                  <a:srgbClr val="474747"/>
                </a:solidFill>
                <a:latin typeface="Arial" pitchFamily="34" charset="0"/>
                <a:ea typeface="+mn-ea"/>
                <a:cs typeface="Arial" pitchFamily="34" charset="0"/>
              </a:rPr>
              <a:t>th</a:t>
            </a:r>
            <a:r>
              <a:rPr lang="en-GB" sz="900" kern="1200" dirty="0">
                <a:solidFill>
                  <a:srgbClr val="474747"/>
                </a:solidFill>
                <a:latin typeface="Arial" pitchFamily="34" charset="0"/>
                <a:ea typeface="+mn-ea"/>
                <a:cs typeface="Arial" pitchFamily="34" charset="0"/>
              </a:rPr>
              <a:t> January with 44 pieces, 25 of which conveyed the message that Slimming World is effective at helping people to lose weight and has evidence. Regional pieces focused on Peter Andre’s participation in the annual Slimming World Awards praising the work of local groups’ leaders. Coverage also featured case studies highlighting the successful weight-loss journeys of different people.</a:t>
            </a:r>
          </a:p>
        </p:txBody>
      </p:sp>
      <p:sp>
        <p:nvSpPr>
          <p:cNvPr id="33" name="Down Arrow 32"/>
          <p:cNvSpPr/>
          <p:nvPr/>
        </p:nvSpPr>
        <p:spPr>
          <a:xfrm>
            <a:off x="1334474" y="3626888"/>
            <a:ext cx="197960" cy="12169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a:solidFill>
                <a:srgbClr val="FFFFFF"/>
              </a:solidFill>
            </a:endParaRPr>
          </a:p>
        </p:txBody>
      </p:sp>
      <p:grpSp>
        <p:nvGrpSpPr>
          <p:cNvPr id="30" name="Group 29">
            <a:extLst>
              <a:ext uri="{FF2B5EF4-FFF2-40B4-BE49-F238E27FC236}">
                <a16:creationId xmlns:a16="http://schemas.microsoft.com/office/drawing/2014/main" id="{5EE9C0A8-22F6-4C26-B00A-AA910C5161E5}"/>
              </a:ext>
            </a:extLst>
          </p:cNvPr>
          <p:cNvGrpSpPr/>
          <p:nvPr/>
        </p:nvGrpSpPr>
        <p:grpSpPr>
          <a:xfrm>
            <a:off x="1349896" y="2024844"/>
            <a:ext cx="3096344" cy="1566985"/>
            <a:chOff x="920552" y="2024844"/>
            <a:chExt cx="3096344" cy="1566985"/>
          </a:xfrm>
        </p:grpSpPr>
        <p:sp>
          <p:nvSpPr>
            <p:cNvPr id="29" name="Rectangle 28"/>
            <p:cNvSpPr/>
            <p:nvPr/>
          </p:nvSpPr>
          <p:spPr bwMode="auto">
            <a:xfrm>
              <a:off x="920552" y="2024844"/>
              <a:ext cx="2628292" cy="1566985"/>
            </a:xfrm>
            <a:prstGeom prst="rect">
              <a:avLst/>
            </a:prstGeom>
            <a:solidFill>
              <a:schemeClr val="bg2"/>
            </a:solidFill>
            <a:ln w="6350" cap="flat" cmpd="sng" algn="ctr">
              <a:noFill/>
              <a:prstDash val="solid"/>
              <a:round/>
              <a:headEnd type="none" w="med" len="med"/>
              <a:tailEnd type="none" w="med" len="med"/>
            </a:ln>
            <a:effectLst/>
            <a:extLst/>
          </p:spPr>
          <p:txBody>
            <a:bodyPr vert="horz" wrap="square" lIns="72000" tIns="36000" rIns="36000" bIns="144000" numCol="1" rtlCol="0" anchor="t" anchorCtr="0" compatLnSpc="1">
              <a:prstTxWarp prst="textNoShape">
                <a:avLst/>
              </a:prstTxWarp>
            </a:bodyPr>
            <a:lstStyle/>
            <a:p>
              <a:pPr algn="just" eaLnBrk="0" hangingPunct="0"/>
              <a:endParaRPr lang="en-GB" sz="1100" kern="1200" dirty="0">
                <a:solidFill>
                  <a:srgbClr val="474747">
                    <a:lumMod val="75000"/>
                  </a:srgbClr>
                </a:solidFill>
                <a:latin typeface="Arial" pitchFamily="34" charset="0"/>
                <a:ea typeface="+mn-ea"/>
                <a:cs typeface="Arial" pitchFamily="34" charset="0"/>
              </a:endParaRPr>
            </a:p>
          </p:txBody>
        </p:sp>
        <p:pic>
          <p:nvPicPr>
            <p:cNvPr id="13" name="Picture 12">
              <a:extLst>
                <a:ext uri="{FF2B5EF4-FFF2-40B4-BE49-F238E27FC236}">
                  <a16:creationId xmlns:a16="http://schemas.microsoft.com/office/drawing/2014/main" id="{51351E3F-33E6-4E2A-9943-3326D68B28AC}"/>
                </a:ext>
              </a:extLst>
            </p:cNvPr>
            <p:cNvPicPr/>
            <p:nvPr>
              <p:extLst/>
            </p:nvPr>
          </p:nvPicPr>
          <p:blipFill>
            <a:blip r:embed="rId5"/>
            <a:stretch>
              <a:fillRect/>
            </a:stretch>
          </p:blipFill>
          <p:spPr>
            <a:xfrm>
              <a:off x="1349896" y="2082800"/>
              <a:ext cx="2667000" cy="1509029"/>
            </a:xfrm>
            <a:prstGeom prst="rect">
              <a:avLst/>
            </a:prstGeom>
          </p:spPr>
        </p:pic>
      </p:grpSp>
      <p:grpSp>
        <p:nvGrpSpPr>
          <p:cNvPr id="28" name="Group 27">
            <a:extLst>
              <a:ext uri="{FF2B5EF4-FFF2-40B4-BE49-F238E27FC236}">
                <a16:creationId xmlns:a16="http://schemas.microsoft.com/office/drawing/2014/main" id="{D5489CAA-4166-40E9-A0DE-CA0B9BE94528}"/>
              </a:ext>
            </a:extLst>
          </p:cNvPr>
          <p:cNvGrpSpPr/>
          <p:nvPr/>
        </p:nvGrpSpPr>
        <p:grpSpPr>
          <a:xfrm>
            <a:off x="4171533" y="1874988"/>
            <a:ext cx="3438569" cy="1799628"/>
            <a:chOff x="3818687" y="1880470"/>
            <a:chExt cx="3438569" cy="1799628"/>
          </a:xfrm>
        </p:grpSpPr>
        <p:sp>
          <p:nvSpPr>
            <p:cNvPr id="20" name="Rectangle 19"/>
            <p:cNvSpPr/>
            <p:nvPr/>
          </p:nvSpPr>
          <p:spPr bwMode="auto">
            <a:xfrm>
              <a:off x="3908884" y="2060849"/>
              <a:ext cx="2664295" cy="1509030"/>
            </a:xfrm>
            <a:prstGeom prst="rect">
              <a:avLst/>
            </a:prstGeom>
            <a:solidFill>
              <a:schemeClr val="bg2"/>
            </a:solidFill>
            <a:ln w="6350" cap="flat" cmpd="sng" algn="ctr">
              <a:noFill/>
              <a:prstDash val="solid"/>
              <a:round/>
              <a:headEnd type="none" w="med" len="med"/>
              <a:tailEnd type="none" w="med" len="med"/>
            </a:ln>
            <a:effectLst/>
            <a:extLst/>
          </p:spPr>
          <p:txBody>
            <a:bodyPr vert="horz" wrap="square" lIns="72000" tIns="36000" rIns="36000" bIns="144000" numCol="1" rtlCol="0" anchor="t" anchorCtr="0" compatLnSpc="1">
              <a:prstTxWarp prst="textNoShape">
                <a:avLst/>
              </a:prstTxWarp>
            </a:bodyPr>
            <a:lstStyle/>
            <a:p>
              <a:pPr algn="just" eaLnBrk="0" hangingPunct="0"/>
              <a:endParaRPr lang="en-GB" sz="1100" kern="1200" dirty="0">
                <a:solidFill>
                  <a:srgbClr val="474747">
                    <a:lumMod val="75000"/>
                  </a:srgbClr>
                </a:solidFill>
                <a:latin typeface="Arial" pitchFamily="34" charset="0"/>
                <a:ea typeface="+mn-ea"/>
                <a:cs typeface="Arial" pitchFamily="34" charset="0"/>
              </a:endParaRPr>
            </a:p>
          </p:txBody>
        </p:sp>
        <p:sp>
          <p:nvSpPr>
            <p:cNvPr id="7" name="TextBox 6"/>
            <p:cNvSpPr txBox="1"/>
            <p:nvPr/>
          </p:nvSpPr>
          <p:spPr>
            <a:xfrm>
              <a:off x="3818687" y="1880470"/>
              <a:ext cx="2484400" cy="215444"/>
            </a:xfrm>
            <a:prstGeom prst="rect">
              <a:avLst/>
            </a:prstGeom>
            <a:noFill/>
          </p:spPr>
          <p:txBody>
            <a:bodyPr wrap="square" rtlCol="0">
              <a:spAutoFit/>
            </a:bodyPr>
            <a:lstStyle/>
            <a:p>
              <a:r>
                <a:rPr lang="en-GB" sz="800" b="1" kern="1200" dirty="0">
                  <a:solidFill>
                    <a:srgbClr val="1F325E"/>
                  </a:solidFill>
                  <a:latin typeface="Arial" pitchFamily="34" charset="0"/>
                  <a:ea typeface="+mn-ea"/>
                  <a:cs typeface="Arial" pitchFamily="34" charset="0"/>
                </a:rPr>
                <a:t>Percentage of all UK adults reached</a:t>
              </a:r>
            </a:p>
          </p:txBody>
        </p:sp>
        <p:pic>
          <p:nvPicPr>
            <p:cNvPr id="14" name="Picture 13">
              <a:extLst>
                <a:ext uri="{FF2B5EF4-FFF2-40B4-BE49-F238E27FC236}">
                  <a16:creationId xmlns:a16="http://schemas.microsoft.com/office/drawing/2014/main" id="{3960FD08-A556-4FC1-9495-C7236751DF54}"/>
                </a:ext>
              </a:extLst>
            </p:cNvPr>
            <p:cNvPicPr/>
            <p:nvPr>
              <p:extLst/>
            </p:nvPr>
          </p:nvPicPr>
          <p:blipFill>
            <a:blip r:embed="rId6"/>
            <a:stretch>
              <a:fillRect/>
            </a:stretch>
          </p:blipFill>
          <p:spPr>
            <a:xfrm>
              <a:off x="4152106" y="2060848"/>
              <a:ext cx="3105150" cy="1619250"/>
            </a:xfrm>
            <a:prstGeom prst="rect">
              <a:avLst/>
            </a:prstGeom>
          </p:spPr>
        </p:pic>
      </p:grpSp>
      <p:grpSp>
        <p:nvGrpSpPr>
          <p:cNvPr id="8" name="Group 7">
            <a:extLst>
              <a:ext uri="{FF2B5EF4-FFF2-40B4-BE49-F238E27FC236}">
                <a16:creationId xmlns:a16="http://schemas.microsoft.com/office/drawing/2014/main" id="{D4E2E488-ABB1-4CBF-BA32-EBB145892BBA}"/>
              </a:ext>
            </a:extLst>
          </p:cNvPr>
          <p:cNvGrpSpPr/>
          <p:nvPr/>
        </p:nvGrpSpPr>
        <p:grpSpPr>
          <a:xfrm>
            <a:off x="1714252" y="5085184"/>
            <a:ext cx="2878641" cy="415498"/>
            <a:chOff x="1352600" y="5085184"/>
            <a:chExt cx="2547468" cy="415498"/>
          </a:xfrm>
        </p:grpSpPr>
        <p:sp>
          <p:nvSpPr>
            <p:cNvPr id="9" name="TextBox 8">
              <a:extLst>
                <a:ext uri="{FF2B5EF4-FFF2-40B4-BE49-F238E27FC236}">
                  <a16:creationId xmlns:a16="http://schemas.microsoft.com/office/drawing/2014/main" id="{139025E9-4021-4BFD-93A9-67D176169C75}"/>
                </a:ext>
              </a:extLst>
            </p:cNvPr>
            <p:cNvSpPr txBox="1"/>
            <p:nvPr/>
          </p:nvSpPr>
          <p:spPr>
            <a:xfrm>
              <a:off x="1352600" y="5085184"/>
              <a:ext cx="2547468" cy="415498"/>
            </a:xfrm>
            <a:prstGeom prst="rect">
              <a:avLst/>
            </a:prstGeom>
            <a:noFill/>
            <a:ln w="3175">
              <a:noFill/>
            </a:ln>
          </p:spPr>
          <p:txBody>
            <a:bodyPr wrap="square" rtlCol="0">
              <a:spAutoFit/>
            </a:bodyPr>
            <a:lstStyle/>
            <a:p>
              <a:r>
                <a:rPr lang="en-GB" sz="700" b="1" i="1" dirty="0">
                  <a:solidFill>
                    <a:schemeClr val="tx2"/>
                  </a:solidFill>
                </a:rPr>
                <a:t>Note:</a:t>
              </a:r>
              <a:r>
                <a:rPr lang="en-GB" sz="700" i="1" dirty="0">
                  <a:solidFill>
                    <a:schemeClr val="tx2"/>
                  </a:solidFill>
                </a:rPr>
                <a:t> Red line represents the start of Slimming World Christmas activity marked by the launch of Peter Andre Cuddle Test. </a:t>
              </a:r>
            </a:p>
          </p:txBody>
        </p:sp>
        <p:sp>
          <p:nvSpPr>
            <p:cNvPr id="23" name="Rectangle 22">
              <a:extLst>
                <a:ext uri="{FF2B5EF4-FFF2-40B4-BE49-F238E27FC236}">
                  <a16:creationId xmlns:a16="http://schemas.microsoft.com/office/drawing/2014/main" id="{FE6185D4-6185-4F03-B058-14D7F66A5704}"/>
                </a:ext>
              </a:extLst>
            </p:cNvPr>
            <p:cNvSpPr/>
            <p:nvPr/>
          </p:nvSpPr>
          <p:spPr>
            <a:xfrm>
              <a:off x="1352600" y="5112076"/>
              <a:ext cx="2376264" cy="245396"/>
            </a:xfrm>
            <a:prstGeom prst="rect">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TextBox 35">
            <a:extLst>
              <a:ext uri="{FF2B5EF4-FFF2-40B4-BE49-F238E27FC236}">
                <a16:creationId xmlns:a16="http://schemas.microsoft.com/office/drawing/2014/main" id="{563543D9-5100-4C20-A0D1-30F2159D905F}"/>
              </a:ext>
            </a:extLst>
          </p:cNvPr>
          <p:cNvSpPr txBox="1"/>
          <p:nvPr/>
        </p:nvSpPr>
        <p:spPr>
          <a:xfrm>
            <a:off x="7313904" y="1880444"/>
            <a:ext cx="2484400" cy="215444"/>
          </a:xfrm>
          <a:prstGeom prst="rect">
            <a:avLst/>
          </a:prstGeom>
          <a:noFill/>
        </p:spPr>
        <p:txBody>
          <a:bodyPr wrap="square" rtlCol="0">
            <a:spAutoFit/>
          </a:bodyPr>
          <a:lstStyle/>
          <a:p>
            <a:r>
              <a:rPr lang="en-GB" sz="800" b="1" kern="1200" dirty="0">
                <a:solidFill>
                  <a:srgbClr val="1F325E"/>
                </a:solidFill>
                <a:latin typeface="Arial" pitchFamily="34" charset="0"/>
                <a:ea typeface="+mn-ea"/>
                <a:cs typeface="Arial" pitchFamily="34" charset="0"/>
              </a:rPr>
              <a:t>Gorkana reach:</a:t>
            </a:r>
          </a:p>
        </p:txBody>
      </p:sp>
      <p:sp>
        <p:nvSpPr>
          <p:cNvPr id="27" name="Down Arrow 26"/>
          <p:cNvSpPr/>
          <p:nvPr/>
        </p:nvSpPr>
        <p:spPr>
          <a:xfrm>
            <a:off x="2720752" y="1874532"/>
            <a:ext cx="91670" cy="330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a:solidFill>
                <a:srgbClr val="FFFFFF"/>
              </a:solidFill>
            </a:endParaRPr>
          </a:p>
        </p:txBody>
      </p:sp>
      <p:sp>
        <p:nvSpPr>
          <p:cNvPr id="44" name="TextBox 43">
            <a:extLst>
              <a:ext uri="{FF2B5EF4-FFF2-40B4-BE49-F238E27FC236}">
                <a16:creationId xmlns:a16="http://schemas.microsoft.com/office/drawing/2014/main" id="{B31DC54A-B085-4A34-9071-DDB862C42388}"/>
              </a:ext>
            </a:extLst>
          </p:cNvPr>
          <p:cNvSpPr txBox="1"/>
          <p:nvPr/>
        </p:nvSpPr>
        <p:spPr>
          <a:xfrm>
            <a:off x="6717072" y="3591894"/>
            <a:ext cx="2484400" cy="215444"/>
          </a:xfrm>
          <a:prstGeom prst="rect">
            <a:avLst/>
          </a:prstGeom>
          <a:noFill/>
        </p:spPr>
        <p:txBody>
          <a:bodyPr wrap="square" rtlCol="0">
            <a:spAutoFit/>
          </a:bodyPr>
          <a:lstStyle/>
          <a:p>
            <a:r>
              <a:rPr lang="en-GB" sz="800" b="1" kern="1200" dirty="0">
                <a:solidFill>
                  <a:srgbClr val="1F325E"/>
                </a:solidFill>
                <a:latin typeface="Arial" pitchFamily="34" charset="0"/>
                <a:ea typeface="+mn-ea"/>
                <a:cs typeface="Arial" pitchFamily="34" charset="0"/>
              </a:rPr>
              <a:t>Gorkana analysis insight:</a:t>
            </a:r>
          </a:p>
        </p:txBody>
      </p:sp>
      <p:sp>
        <p:nvSpPr>
          <p:cNvPr id="45" name="TextBox 44">
            <a:extLst>
              <a:ext uri="{FF2B5EF4-FFF2-40B4-BE49-F238E27FC236}">
                <a16:creationId xmlns:a16="http://schemas.microsoft.com/office/drawing/2014/main" id="{84062068-8AC0-428F-99FE-2C2BB575BDAD}"/>
              </a:ext>
            </a:extLst>
          </p:cNvPr>
          <p:cNvSpPr txBox="1"/>
          <p:nvPr/>
        </p:nvSpPr>
        <p:spPr>
          <a:xfrm>
            <a:off x="2108498" y="3605966"/>
            <a:ext cx="2484400" cy="215444"/>
          </a:xfrm>
          <a:prstGeom prst="rect">
            <a:avLst/>
          </a:prstGeom>
          <a:noFill/>
        </p:spPr>
        <p:txBody>
          <a:bodyPr wrap="square" rtlCol="0">
            <a:spAutoFit/>
          </a:bodyPr>
          <a:lstStyle/>
          <a:p>
            <a:r>
              <a:rPr lang="en-GB" sz="800" b="1" kern="1200" dirty="0">
                <a:solidFill>
                  <a:srgbClr val="1F325E"/>
                </a:solidFill>
                <a:latin typeface="Arial" pitchFamily="34" charset="0"/>
                <a:ea typeface="+mn-ea"/>
                <a:cs typeface="Arial" pitchFamily="34" charset="0"/>
              </a:rPr>
              <a:t>Gorkana analysis insight:</a:t>
            </a:r>
          </a:p>
        </p:txBody>
      </p:sp>
      <p:cxnSp>
        <p:nvCxnSpPr>
          <p:cNvPr id="53" name="Straight Connector 52">
            <a:extLst>
              <a:ext uri="{FF2B5EF4-FFF2-40B4-BE49-F238E27FC236}">
                <a16:creationId xmlns:a16="http://schemas.microsoft.com/office/drawing/2014/main" id="{7DCE64A7-C2DC-4082-AFCB-67E8C3276ED7}"/>
              </a:ext>
            </a:extLst>
          </p:cNvPr>
          <p:cNvCxnSpPr>
            <a:cxnSpLocks/>
          </p:cNvCxnSpPr>
          <p:nvPr/>
        </p:nvCxnSpPr>
        <p:spPr>
          <a:xfrm>
            <a:off x="6825208" y="3788553"/>
            <a:ext cx="1800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6CF90D5-2BF7-4BEB-AEB9-B53A69AF1240}"/>
              </a:ext>
            </a:extLst>
          </p:cNvPr>
          <p:cNvCxnSpPr>
            <a:cxnSpLocks/>
          </p:cNvCxnSpPr>
          <p:nvPr/>
        </p:nvCxnSpPr>
        <p:spPr>
          <a:xfrm>
            <a:off x="2216696" y="3785974"/>
            <a:ext cx="36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5B3D9DD4-2B00-420F-B6FB-AACD48762FE3}"/>
              </a:ext>
            </a:extLst>
          </p:cNvPr>
          <p:cNvGrpSpPr/>
          <p:nvPr/>
        </p:nvGrpSpPr>
        <p:grpSpPr>
          <a:xfrm>
            <a:off x="7392466" y="2029197"/>
            <a:ext cx="2051793" cy="1615827"/>
            <a:chOff x="7392466" y="2062045"/>
            <a:chExt cx="2051793" cy="1615827"/>
          </a:xfrm>
        </p:grpSpPr>
        <p:sp>
          <p:nvSpPr>
            <p:cNvPr id="34" name="Rectangle 33"/>
            <p:cNvSpPr/>
            <p:nvPr/>
          </p:nvSpPr>
          <p:spPr bwMode="auto">
            <a:xfrm>
              <a:off x="7401272" y="2095882"/>
              <a:ext cx="1979785" cy="1516799"/>
            </a:xfrm>
            <a:prstGeom prst="rect">
              <a:avLst/>
            </a:prstGeom>
            <a:solidFill>
              <a:schemeClr val="bg2"/>
            </a:solidFill>
            <a:ln w="6350" cap="flat" cmpd="sng" algn="ctr">
              <a:noFill/>
              <a:prstDash val="solid"/>
              <a:round/>
              <a:headEnd type="none" w="med" len="med"/>
              <a:tailEnd type="none" w="med" len="med"/>
            </a:ln>
            <a:effectLst/>
            <a:extLst/>
          </p:spPr>
          <p:txBody>
            <a:bodyPr vert="horz" wrap="square" lIns="72000" tIns="36000" rIns="36000" bIns="144000" numCol="1" rtlCol="0" anchor="t" anchorCtr="0" compatLnSpc="1">
              <a:prstTxWarp prst="textNoShape">
                <a:avLst/>
              </a:prstTxWarp>
            </a:bodyPr>
            <a:lstStyle/>
            <a:p>
              <a:pPr algn="just" eaLnBrk="0" hangingPunct="0"/>
              <a:endParaRPr lang="en-GB" sz="1100" kern="1200" dirty="0">
                <a:solidFill>
                  <a:srgbClr val="474747">
                    <a:lumMod val="75000"/>
                  </a:srgbClr>
                </a:solidFill>
                <a:latin typeface="Arial" pitchFamily="34" charset="0"/>
                <a:ea typeface="+mn-ea"/>
                <a:cs typeface="Arial" pitchFamily="34" charset="0"/>
              </a:endParaRPr>
            </a:p>
          </p:txBody>
        </p:sp>
        <p:sp>
          <p:nvSpPr>
            <p:cNvPr id="12" name="TextBox 11"/>
            <p:cNvSpPr txBox="1"/>
            <p:nvPr/>
          </p:nvSpPr>
          <p:spPr>
            <a:xfrm>
              <a:off x="7392466" y="2062045"/>
              <a:ext cx="2051793" cy="1615827"/>
            </a:xfrm>
            <a:prstGeom prst="rect">
              <a:avLst/>
            </a:prstGeom>
            <a:noFill/>
            <a:ln>
              <a:noFill/>
            </a:ln>
          </p:spPr>
          <p:txBody>
            <a:bodyPr wrap="square" rtlCol="0">
              <a:spAutoFit/>
            </a:bodyPr>
            <a:lstStyle/>
            <a:p>
              <a:pPr algn="just"/>
              <a:r>
                <a:rPr lang="en-GB" sz="900" kern="1200" dirty="0">
                  <a:solidFill>
                    <a:srgbClr val="474747"/>
                  </a:solidFill>
                  <a:latin typeface="Arial" pitchFamily="34" charset="0"/>
                  <a:ea typeface="+mn-ea"/>
                  <a:cs typeface="Arial" pitchFamily="34" charset="0"/>
                </a:rPr>
                <a:t>The reach to all UK adults increased significantly in the post-campaign period, with an 11 percentage-point increase overall. This result was due to campaign coverage appearing in high-readership national titles, such as the</a:t>
              </a:r>
              <a:r>
                <a:rPr lang="en-GB" sz="900" i="1" kern="1200" dirty="0">
                  <a:solidFill>
                    <a:srgbClr val="474747"/>
                  </a:solidFill>
                  <a:latin typeface="Arial" pitchFamily="34" charset="0"/>
                  <a:ea typeface="+mn-ea"/>
                  <a:cs typeface="Arial" pitchFamily="34" charset="0"/>
                </a:rPr>
                <a:t> Daily Mirror</a:t>
              </a:r>
              <a:r>
                <a:rPr lang="en-GB" sz="900" kern="1200" dirty="0">
                  <a:solidFill>
                    <a:srgbClr val="474747"/>
                  </a:solidFill>
                  <a:latin typeface="Arial" pitchFamily="34" charset="0"/>
                  <a:ea typeface="+mn-ea"/>
                  <a:cs typeface="Arial" pitchFamily="34" charset="0"/>
                </a:rPr>
                <a:t>, </a:t>
              </a:r>
              <a:r>
                <a:rPr lang="en-GB" sz="900" i="1" kern="1200" dirty="0">
                  <a:solidFill>
                    <a:srgbClr val="474747"/>
                  </a:solidFill>
                  <a:latin typeface="Arial" pitchFamily="34" charset="0"/>
                  <a:ea typeface="+mn-ea"/>
                  <a:cs typeface="Arial" pitchFamily="34" charset="0"/>
                </a:rPr>
                <a:t>Mail Online </a:t>
              </a:r>
              <a:r>
                <a:rPr lang="en-GB" sz="900" kern="1200" dirty="0">
                  <a:solidFill>
                    <a:srgbClr val="474747"/>
                  </a:solidFill>
                  <a:latin typeface="Arial" pitchFamily="34" charset="0"/>
                  <a:ea typeface="+mn-ea"/>
                  <a:cs typeface="Arial" pitchFamily="34" charset="0"/>
                </a:rPr>
                <a:t>and </a:t>
              </a:r>
              <a:r>
                <a:rPr lang="en-GB" sz="900" i="1" kern="1200" dirty="0">
                  <a:solidFill>
                    <a:srgbClr val="474747"/>
                  </a:solidFill>
                  <a:latin typeface="Arial" pitchFamily="34" charset="0"/>
                  <a:ea typeface="+mn-ea"/>
                  <a:cs typeface="Arial" pitchFamily="34" charset="0"/>
                </a:rPr>
                <a:t>Sun Online</a:t>
              </a:r>
              <a:r>
                <a:rPr lang="en-GB" sz="900" kern="1200" dirty="0">
                  <a:solidFill>
                    <a:srgbClr val="474747"/>
                  </a:solidFill>
                  <a:latin typeface="Arial" pitchFamily="34" charset="0"/>
                  <a:ea typeface="+mn-ea"/>
                  <a:cs typeface="Arial" pitchFamily="34" charset="0"/>
                </a:rPr>
                <a:t>, which according to </a:t>
              </a:r>
              <a:r>
                <a:rPr lang="en-GB" sz="900" kern="1200" dirty="0" err="1">
                  <a:solidFill>
                    <a:srgbClr val="474747"/>
                  </a:solidFill>
                  <a:latin typeface="Arial" pitchFamily="34" charset="0"/>
                  <a:ea typeface="+mn-ea"/>
                  <a:cs typeface="Arial" pitchFamily="34" charset="0"/>
                </a:rPr>
                <a:t>Gorkana</a:t>
              </a:r>
              <a:r>
                <a:rPr lang="en-GB" sz="900" kern="1200" dirty="0">
                  <a:solidFill>
                    <a:srgbClr val="474747"/>
                  </a:solidFill>
                  <a:latin typeface="Arial" pitchFamily="34" charset="0"/>
                  <a:ea typeface="+mn-ea"/>
                  <a:cs typeface="Arial" pitchFamily="34" charset="0"/>
                </a:rPr>
                <a:t> </a:t>
              </a:r>
              <a:r>
                <a:rPr lang="en-GB" sz="900" i="1" kern="1200" dirty="0" err="1">
                  <a:solidFill>
                    <a:srgbClr val="474747"/>
                  </a:solidFill>
                  <a:latin typeface="Arial" pitchFamily="34" charset="0"/>
                  <a:ea typeface="+mn-ea"/>
                  <a:cs typeface="Arial" pitchFamily="34" charset="0"/>
                </a:rPr>
                <a:t>UKPulse</a:t>
              </a:r>
              <a:r>
                <a:rPr lang="en-GB" sz="900" kern="1200" dirty="0">
                  <a:solidFill>
                    <a:srgbClr val="474747"/>
                  </a:solidFill>
                  <a:latin typeface="Arial" pitchFamily="34" charset="0"/>
                  <a:ea typeface="+mn-ea"/>
                  <a:cs typeface="Arial" pitchFamily="34" charset="0"/>
                </a:rPr>
                <a:t>, are being read by 10%, 16% and 22% of UK nationals, respectively. </a:t>
              </a:r>
              <a:endParaRPr lang="en-US" sz="900" i="1" kern="1200" dirty="0">
                <a:solidFill>
                  <a:srgbClr val="474747"/>
                </a:solidFill>
                <a:latin typeface="Arial" pitchFamily="34" charset="0"/>
                <a:ea typeface="+mn-ea"/>
                <a:cs typeface="Arial" pitchFamily="34" charset="0"/>
              </a:endParaRPr>
            </a:p>
          </p:txBody>
        </p:sp>
        <p:cxnSp>
          <p:nvCxnSpPr>
            <p:cNvPr id="56" name="Straight Connector 55">
              <a:extLst>
                <a:ext uri="{FF2B5EF4-FFF2-40B4-BE49-F238E27FC236}">
                  <a16:creationId xmlns:a16="http://schemas.microsoft.com/office/drawing/2014/main" id="{8D2109AB-DD49-4EDA-9CC5-8EB6E25B3376}"/>
                </a:ext>
              </a:extLst>
            </p:cNvPr>
            <p:cNvCxnSpPr>
              <a:cxnSpLocks/>
            </p:cNvCxnSpPr>
            <p:nvPr/>
          </p:nvCxnSpPr>
          <p:spPr>
            <a:xfrm>
              <a:off x="7401272" y="2093696"/>
              <a:ext cx="19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a:extLst>
              <a:ext uri="{FF2B5EF4-FFF2-40B4-BE49-F238E27FC236}">
                <a16:creationId xmlns:a16="http://schemas.microsoft.com/office/drawing/2014/main" id="{3465578E-D050-4C41-9C5D-E2BE03495571}"/>
              </a:ext>
            </a:extLst>
          </p:cNvPr>
          <p:cNvCxnSpPr>
            <a:cxnSpLocks/>
          </p:cNvCxnSpPr>
          <p:nvPr/>
        </p:nvCxnSpPr>
        <p:spPr>
          <a:xfrm>
            <a:off x="560387" y="5073124"/>
            <a:ext cx="876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F637AAA-8CFE-4EDC-8658-1351338558CC}"/>
              </a:ext>
            </a:extLst>
          </p:cNvPr>
          <p:cNvCxnSpPr>
            <a:cxnSpLocks/>
          </p:cNvCxnSpPr>
          <p:nvPr/>
        </p:nvCxnSpPr>
        <p:spPr>
          <a:xfrm>
            <a:off x="4261730" y="2055367"/>
            <a:ext cx="264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B5C8B25B-D9B7-4758-A8D4-3892458B9C63}"/>
              </a:ext>
            </a:extLst>
          </p:cNvPr>
          <p:cNvPicPr>
            <a:picLocks noChangeAspect="1"/>
          </p:cNvPicPr>
          <p:nvPr/>
        </p:nvPicPr>
        <p:blipFill>
          <a:blip r:embed="rId7"/>
          <a:stretch>
            <a:fillRect/>
          </a:stretch>
        </p:blipFill>
        <p:spPr>
          <a:xfrm>
            <a:off x="8518689" y="94629"/>
            <a:ext cx="970815" cy="310035"/>
          </a:xfrm>
          <a:prstGeom prst="rect">
            <a:avLst/>
          </a:prstGeom>
        </p:spPr>
      </p:pic>
    </p:spTree>
  </p:cSld>
  <p:clrMapOvr>
    <a:masterClrMapping/>
  </p:clrMapOvr>
</p:sld>
</file>

<file path=ppt/theme/theme1.xml><?xml version="1.0" encoding="utf-8"?>
<a:theme xmlns:a="http://schemas.openxmlformats.org/drawingml/2006/main" name="2_Office Theme">
  <a:themeElements>
    <a:clrScheme name="Cision NEW">
      <a:dk1>
        <a:srgbClr val="4F4F4F"/>
      </a:dk1>
      <a:lt1>
        <a:srgbClr val="FFFFFF"/>
      </a:lt1>
      <a:dk2>
        <a:srgbClr val="053A4F"/>
      </a:dk2>
      <a:lt2>
        <a:srgbClr val="FFFFFF"/>
      </a:lt2>
      <a:accent1>
        <a:srgbClr val="0C6389"/>
      </a:accent1>
      <a:accent2>
        <a:srgbClr val="D45526"/>
      </a:accent2>
      <a:accent3>
        <a:srgbClr val="158282"/>
      </a:accent3>
      <a:accent4>
        <a:srgbClr val="563689"/>
      </a:accent4>
      <a:accent5>
        <a:srgbClr val="634D5E"/>
      </a:accent5>
      <a:accent6>
        <a:srgbClr val="D45526"/>
      </a:accent6>
      <a:hlink>
        <a:srgbClr val="158282"/>
      </a:hlink>
      <a:folHlink>
        <a:srgbClr val="15828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rporate colour theme">
  <a:themeElements>
    <a:clrScheme name="Corporate colours">
      <a:dk1>
        <a:srgbClr val="1F325E"/>
      </a:dk1>
      <a:lt1>
        <a:srgbClr val="FFFFFF"/>
      </a:lt1>
      <a:dk2>
        <a:srgbClr val="474747"/>
      </a:dk2>
      <a:lt2>
        <a:srgbClr val="F2F2F2"/>
      </a:lt2>
      <a:accent1>
        <a:srgbClr val="1F325E"/>
      </a:accent1>
      <a:accent2>
        <a:srgbClr val="7A2482"/>
      </a:accent2>
      <a:accent3>
        <a:srgbClr val="6699FF"/>
      </a:accent3>
      <a:accent4>
        <a:srgbClr val="474747"/>
      </a:accent4>
      <a:accent5>
        <a:srgbClr val="B80000"/>
      </a:accent5>
      <a:accent6>
        <a:srgbClr val="38AAE1"/>
      </a:accent6>
      <a:hlink>
        <a:srgbClr val="474747"/>
      </a:hlink>
      <a:folHlink>
        <a:srgbClr val="4747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orporate colour theme">
  <a:themeElements>
    <a:clrScheme name="Corporate colours">
      <a:dk1>
        <a:srgbClr val="1F325E"/>
      </a:dk1>
      <a:lt1>
        <a:srgbClr val="FFFFFF"/>
      </a:lt1>
      <a:dk2>
        <a:srgbClr val="474747"/>
      </a:dk2>
      <a:lt2>
        <a:srgbClr val="F2F2F2"/>
      </a:lt2>
      <a:accent1>
        <a:srgbClr val="1F325E"/>
      </a:accent1>
      <a:accent2>
        <a:srgbClr val="7A2482"/>
      </a:accent2>
      <a:accent3>
        <a:srgbClr val="6699FF"/>
      </a:accent3>
      <a:accent4>
        <a:srgbClr val="474747"/>
      </a:accent4>
      <a:accent5>
        <a:srgbClr val="B80000"/>
      </a:accent5>
      <a:accent6>
        <a:srgbClr val="38AAE1"/>
      </a:accent6>
      <a:hlink>
        <a:srgbClr val="474747"/>
      </a:hlink>
      <a:folHlink>
        <a:srgbClr val="4747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5304</TotalTime>
  <Words>1425</Words>
  <Application>Microsoft Office PowerPoint</Application>
  <PresentationFormat>A4 Paper (210x297 mm)</PresentationFormat>
  <Paragraphs>89</Paragraphs>
  <Slides>5</Slides>
  <Notes>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vt:i4>
      </vt:variant>
    </vt:vector>
  </HeadingPairs>
  <TitlesOfParts>
    <vt:vector size="13" baseType="lpstr">
      <vt:lpstr>Arial Unicode MS</vt:lpstr>
      <vt:lpstr>ＭＳ Ｐゴシック</vt:lpstr>
      <vt:lpstr>Arial</vt:lpstr>
      <vt:lpstr>Calibri</vt:lpstr>
      <vt:lpstr>2_Office Theme</vt:lpstr>
      <vt:lpstr>1_Office Theme</vt:lpstr>
      <vt:lpstr>Corporate colour theme</vt:lpstr>
      <vt:lpstr>1_Corporate colour theme</vt:lpstr>
      <vt:lpstr>AMEC International Communication Effectiveness Awards 2018</vt:lpstr>
      <vt:lpstr>PowerPoint Presentation</vt:lpstr>
      <vt:lpstr>Appendix 2: Media coverage – Year-on-year comparisons</vt:lpstr>
      <vt:lpstr>Appendix 3: Key reputation survey findings – Positive/negative news seen </vt:lpstr>
      <vt:lpstr>Appendix 4: Key reputation survey findings – Propensity to use Slimming World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Tetra Pak Meeting - May 2016</dc:title>
  <dc:creator>Sara Joyeux</dc:creator>
  <cp:lastModifiedBy>Paul Hender</cp:lastModifiedBy>
  <cp:revision>316</cp:revision>
  <dcterms:modified xsi:type="dcterms:W3CDTF">2018-03-02T11:24:40Z</dcterms:modified>
</cp:coreProperties>
</file>